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56" r:id="rId1"/>
  </p:sldMasterIdLst>
  <p:notesMasterIdLst>
    <p:notesMasterId r:id="rId19"/>
  </p:notesMasterIdLst>
  <p:handoutMasterIdLst>
    <p:handoutMasterId r:id="rId20"/>
  </p:handoutMasterIdLst>
  <p:sldIdLst>
    <p:sldId id="265" r:id="rId2"/>
    <p:sldId id="266" r:id="rId3"/>
    <p:sldId id="268" r:id="rId4"/>
    <p:sldId id="267" r:id="rId5"/>
    <p:sldId id="269" r:id="rId6"/>
    <p:sldId id="270" r:id="rId7"/>
    <p:sldId id="271" r:id="rId8"/>
    <p:sldId id="272" r:id="rId9"/>
    <p:sldId id="273" r:id="rId10"/>
    <p:sldId id="274" r:id="rId11"/>
    <p:sldId id="275" r:id="rId12"/>
    <p:sldId id="276" r:id="rId13"/>
    <p:sldId id="277" r:id="rId14"/>
    <p:sldId id="279" r:id="rId15"/>
    <p:sldId id="280" r:id="rId16"/>
    <p:sldId id="281" r:id="rId17"/>
    <p:sldId id="282" r:id="rId18"/>
  </p:sldIdLst>
  <p:sldSz cx="9144000" cy="5715000" type="screen16x10"/>
  <p:notesSz cx="7099300" cy="10234613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0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 userDrawn="1">
          <p15:clr>
            <a:srgbClr val="A4A3A4"/>
          </p15:clr>
        </p15:guide>
        <p15:guide id="2" pos="2236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C9B"/>
    <a:srgbClr val="FFC4C3"/>
    <a:srgbClr val="EA9FB6"/>
    <a:srgbClr val="D1CC00"/>
    <a:srgbClr val="FFFF01"/>
    <a:srgbClr val="D7D200"/>
    <a:srgbClr val="FF00FE"/>
    <a:srgbClr val="01FFFF"/>
    <a:srgbClr val="0000FF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Stile chiaro 1 - Color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essuno stile, griglia tabel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Stile chiar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301B821-A1FF-4177-AEE7-76D212191A09}" styleName="Stile medio 1 - Color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89" autoAdjust="0"/>
    <p:restoredTop sz="95701" autoAdjust="0"/>
  </p:normalViewPr>
  <p:slideViewPr>
    <p:cSldViewPr snapToGrid="0" snapToObjects="1">
      <p:cViewPr varScale="1">
        <p:scale>
          <a:sx n="101" d="100"/>
          <a:sy n="101" d="100"/>
        </p:scale>
        <p:origin x="516" y="84"/>
      </p:cViewPr>
      <p:guideLst>
        <p:guide orient="horz" pos="1800"/>
        <p:guide pos="2880"/>
      </p:guideLst>
    </p:cSldViewPr>
  </p:slideViewPr>
  <p:outlineViewPr>
    <p:cViewPr>
      <p:scale>
        <a:sx n="33" d="100"/>
        <a:sy n="33" d="100"/>
      </p:scale>
      <p:origin x="0" y="-20039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>
        <p:scale>
          <a:sx n="100" d="100"/>
          <a:sy n="100" d="100"/>
        </p:scale>
        <p:origin x="1134" y="-1137"/>
      </p:cViewPr>
      <p:guideLst>
        <p:guide orient="horz" pos="3224"/>
        <p:guide pos="2236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3076363" cy="511731"/>
          </a:xfrm>
          <a:prstGeom prst="rect">
            <a:avLst/>
          </a:prstGeom>
        </p:spPr>
        <p:txBody>
          <a:bodyPr vert="horz" lIns="99036" tIns="49518" rIns="99036" bIns="49518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Segnaposto data 2"/>
          <p:cNvSpPr>
            <a:spLocks noGrp="1"/>
          </p:cNvSpPr>
          <p:nvPr>
            <p:ph type="dt" sz="quarter" idx="1"/>
          </p:nvPr>
        </p:nvSpPr>
        <p:spPr>
          <a:xfrm>
            <a:off x="4021295" y="1"/>
            <a:ext cx="3076363" cy="511731"/>
          </a:xfrm>
          <a:prstGeom prst="rect">
            <a:avLst/>
          </a:prstGeom>
        </p:spPr>
        <p:txBody>
          <a:bodyPr vert="horz" lIns="99036" tIns="49518" rIns="99036" bIns="49518" rtlCol="0"/>
          <a:lstStyle>
            <a:lvl1pPr algn="r">
              <a:defRPr sz="1300"/>
            </a:lvl1pPr>
          </a:lstStyle>
          <a:p>
            <a:fld id="{A3A710CB-D68B-4ECD-B63A-D37A0FE5AD83}" type="datetimeFigureOut">
              <a:rPr lang="en-US" smtClean="0"/>
              <a:t>3/3/2018</a:t>
            </a:fld>
            <a:endParaRPr lang="en-US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2"/>
          </p:nvPr>
        </p:nvSpPr>
        <p:spPr>
          <a:xfrm>
            <a:off x="1" y="9721107"/>
            <a:ext cx="3076363" cy="511731"/>
          </a:xfrm>
          <a:prstGeom prst="rect">
            <a:avLst/>
          </a:prstGeom>
        </p:spPr>
        <p:txBody>
          <a:bodyPr vert="horz" lIns="99036" tIns="49518" rIns="99036" bIns="49518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3"/>
          </p:nvPr>
        </p:nvSpPr>
        <p:spPr>
          <a:xfrm>
            <a:off x="4021295" y="9721107"/>
            <a:ext cx="3076363" cy="511731"/>
          </a:xfrm>
          <a:prstGeom prst="rect">
            <a:avLst/>
          </a:prstGeom>
        </p:spPr>
        <p:txBody>
          <a:bodyPr vert="horz" lIns="99036" tIns="49518" rIns="99036" bIns="49518" rtlCol="0" anchor="b"/>
          <a:lstStyle>
            <a:lvl1pPr algn="r">
              <a:defRPr sz="1300"/>
            </a:lvl1pPr>
          </a:lstStyle>
          <a:p>
            <a:fld id="{B762B09C-F1B7-4164-956F-C5078A34349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310141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3076363" cy="511731"/>
          </a:xfrm>
          <a:prstGeom prst="rect">
            <a:avLst/>
          </a:prstGeom>
        </p:spPr>
        <p:txBody>
          <a:bodyPr vert="horz" lIns="99036" tIns="49518" rIns="99036" bIns="49518" rtlCol="0"/>
          <a:lstStyle>
            <a:lvl1pPr algn="l">
              <a:defRPr sz="13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4021295" y="1"/>
            <a:ext cx="3076363" cy="511731"/>
          </a:xfrm>
          <a:prstGeom prst="rect">
            <a:avLst/>
          </a:prstGeom>
        </p:spPr>
        <p:txBody>
          <a:bodyPr vert="horz" lIns="99036" tIns="49518" rIns="99036" bIns="49518" rtlCol="0"/>
          <a:lstStyle>
            <a:lvl1pPr algn="r">
              <a:defRPr sz="1300"/>
            </a:lvl1pPr>
          </a:lstStyle>
          <a:p>
            <a:fld id="{C5935D1E-0D47-4659-BF7E-E3FE532ABDF4}" type="datetimeFigureOut">
              <a:rPr lang="it-IT" smtClean="0"/>
              <a:pPr/>
              <a:t>03/03/2018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768350"/>
            <a:ext cx="6134100" cy="3835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36" tIns="49518" rIns="99036" bIns="49518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vert="horz" lIns="99036" tIns="49518" rIns="99036" bIns="49518" rtlCol="0">
            <a:normAutofit/>
          </a:bodyPr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1" y="9721107"/>
            <a:ext cx="3076363" cy="511731"/>
          </a:xfrm>
          <a:prstGeom prst="rect">
            <a:avLst/>
          </a:prstGeom>
        </p:spPr>
        <p:txBody>
          <a:bodyPr vert="horz" lIns="99036" tIns="49518" rIns="99036" bIns="49518" rtlCol="0" anchor="b"/>
          <a:lstStyle>
            <a:lvl1pPr algn="l">
              <a:defRPr sz="13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4021295" y="9721107"/>
            <a:ext cx="3076363" cy="511731"/>
          </a:xfrm>
          <a:prstGeom prst="rect">
            <a:avLst/>
          </a:prstGeom>
        </p:spPr>
        <p:txBody>
          <a:bodyPr vert="horz" lIns="99036" tIns="49518" rIns="99036" bIns="49518" rtlCol="0" anchor="b"/>
          <a:lstStyle>
            <a:lvl1pPr algn="r">
              <a:defRPr sz="1300"/>
            </a:lvl1pPr>
          </a:lstStyle>
          <a:p>
            <a:fld id="{7294955F-7AD0-49A9-94B1-62B5205F5FF8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108010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zion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e 3"/>
          <p:cNvSpPr/>
          <p:nvPr userDrawn="1"/>
        </p:nvSpPr>
        <p:spPr>
          <a:xfrm>
            <a:off x="83371" y="5222519"/>
            <a:ext cx="456661" cy="458324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ttangolo 4"/>
          <p:cNvSpPr/>
          <p:nvPr userDrawn="1"/>
        </p:nvSpPr>
        <p:spPr>
          <a:xfrm>
            <a:off x="0" y="5394346"/>
            <a:ext cx="9144000" cy="32065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rebuchet MS" pitchFamily="34" charset="0"/>
            </a:endParaRPr>
          </a:p>
        </p:txBody>
      </p:sp>
      <p:cxnSp>
        <p:nvCxnSpPr>
          <p:cNvPr id="6" name="Connettore 1 5"/>
          <p:cNvCxnSpPr/>
          <p:nvPr userDrawn="1"/>
        </p:nvCxnSpPr>
        <p:spPr>
          <a:xfrm>
            <a:off x="0" y="5394346"/>
            <a:ext cx="9144000" cy="0"/>
          </a:xfrm>
          <a:prstGeom prst="line">
            <a:avLst/>
          </a:prstGeom>
          <a:ln w="38100">
            <a:solidFill>
              <a:schemeClr val="accent1"/>
            </a:solidFill>
          </a:ln>
          <a:effectLst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7" name="Immagin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18" y="5235983"/>
            <a:ext cx="436692" cy="436692"/>
          </a:xfrm>
          <a:prstGeom prst="rect">
            <a:avLst/>
          </a:prstGeom>
        </p:spPr>
      </p:pic>
      <p:sp>
        <p:nvSpPr>
          <p:cNvPr id="8" name="Titolo 23"/>
          <p:cNvSpPr txBox="1">
            <a:spLocks/>
          </p:cNvSpPr>
          <p:nvPr userDrawn="1"/>
        </p:nvSpPr>
        <p:spPr>
          <a:xfrm>
            <a:off x="645032" y="5394346"/>
            <a:ext cx="4948943" cy="315860"/>
          </a:xfrm>
          <a:prstGeom prst="rect">
            <a:avLst/>
          </a:prstGeom>
          <a:ln>
            <a:noFill/>
          </a:ln>
        </p:spPr>
        <p:txBody>
          <a:bodyPr vert="horz" lIns="0" tIns="0" rIns="0" bIns="0" anchor="ctr" anchorCtr="0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5000" b="0" kern="120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sz="1300" i="1" dirty="0" smtClean="0">
                <a:solidFill>
                  <a:schemeClr val="accent1">
                    <a:lumMod val="50000"/>
                  </a:schemeClr>
                </a:solidFill>
                <a:latin typeface="Calibri Light" panose="020F0302020204030204" pitchFamily="34" charset="0"/>
              </a:rPr>
              <a:t>AIA - Color images</a:t>
            </a:r>
            <a:r>
              <a:rPr lang="it-IT" sz="1300" i="1" dirty="0" smtClean="0">
                <a:solidFill>
                  <a:schemeClr val="accent1">
                    <a:lumMod val="50000"/>
                  </a:schemeClr>
                </a:solidFill>
                <a:latin typeface="Calibri Light" panose="020F0302020204030204" pitchFamily="34" charset="0"/>
              </a:rPr>
              <a:t> </a:t>
            </a:r>
            <a:r>
              <a:rPr lang="it-IT" sz="1300" dirty="0" smtClean="0">
                <a:solidFill>
                  <a:schemeClr val="accent1">
                    <a:lumMod val="50000"/>
                  </a:schemeClr>
                </a:solidFill>
                <a:latin typeface="Calibri Light" panose="020F0302020204030204" pitchFamily="34" charset="0"/>
              </a:rPr>
              <a:t>– A.A. 2017-2018 | Alessandro Bria</a:t>
            </a:r>
          </a:p>
        </p:txBody>
      </p:sp>
      <p:sp>
        <p:nvSpPr>
          <p:cNvPr id="9" name="Rettangolo 8"/>
          <p:cNvSpPr/>
          <p:nvPr userDrawn="1"/>
        </p:nvSpPr>
        <p:spPr>
          <a:xfrm>
            <a:off x="8472023" y="5394348"/>
            <a:ext cx="641296" cy="3127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r"/>
            <a:fld id="{DB0A777A-9A85-4BE0-9226-44B443F7F57B}" type="slidenum">
              <a:rPr lang="en-US" sz="1200" smtClean="0">
                <a:solidFill>
                  <a:srgbClr val="085091"/>
                </a:solidFill>
                <a:latin typeface="Trebuchet MS" pitchFamily="34" charset="0"/>
              </a:rPr>
              <a:t>‹N›</a:t>
            </a:fld>
            <a:r>
              <a:rPr lang="en-US" sz="1200" dirty="0" smtClean="0">
                <a:solidFill>
                  <a:srgbClr val="085091"/>
                </a:solidFill>
                <a:latin typeface="Trebuchet MS" pitchFamily="34" charset="0"/>
              </a:rPr>
              <a:t>/17</a:t>
            </a:r>
            <a:endParaRPr lang="en-US" sz="1400" dirty="0">
              <a:solidFill>
                <a:srgbClr val="085091"/>
              </a:solidFill>
              <a:latin typeface="Trebuchet MS" pitchFamily="34" charset="0"/>
            </a:endParaRPr>
          </a:p>
        </p:txBody>
      </p:sp>
      <p:sp>
        <p:nvSpPr>
          <p:cNvPr id="15" name="Titolo 14"/>
          <p:cNvSpPr>
            <a:spLocks noGrp="1"/>
          </p:cNvSpPr>
          <p:nvPr>
            <p:ph type="title" hasCustomPrompt="1"/>
          </p:nvPr>
        </p:nvSpPr>
        <p:spPr>
          <a:xfrm>
            <a:off x="628650" y="178627"/>
            <a:ext cx="7886700" cy="5043891"/>
          </a:xfrm>
          <a:prstGeom prst="rect">
            <a:avLst/>
          </a:prstGeom>
        </p:spPr>
        <p:txBody>
          <a:bodyPr anchor="ctr" anchorCtr="0"/>
          <a:lstStyle>
            <a:lvl1pPr algn="ctr">
              <a:defRPr sz="4000">
                <a:latin typeface="Trebuchet MS" panose="020B0603020202020204" pitchFamily="34" charset="0"/>
              </a:defRPr>
            </a:lvl1pPr>
          </a:lstStyle>
          <a:p>
            <a:r>
              <a:rPr lang="it-IT" dirty="0" smtClean="0"/>
              <a:t>Titolo</a:t>
            </a:r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sercizi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olo 7"/>
          <p:cNvSpPr txBox="1">
            <a:spLocks/>
          </p:cNvSpPr>
          <p:nvPr userDrawn="1"/>
        </p:nvSpPr>
        <p:spPr>
          <a:xfrm>
            <a:off x="0" y="120746"/>
            <a:ext cx="9147470" cy="582203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  <a:alpha val="76000"/>
            </a:schemeClr>
          </a:solidFill>
          <a:ln w="19050">
            <a:noFill/>
          </a:ln>
        </p:spPr>
        <p:txBody>
          <a:bodyPr lIns="180000" rIns="72000" bIns="46800" anchor="ctr" anchorCtr="0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2400" b="0" kern="120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  <a:ea typeface="+mj-ea"/>
                <a:cs typeface="+mj-cs"/>
              </a:defRPr>
            </a:lvl1pPr>
          </a:lstStyle>
          <a:p>
            <a:endParaRPr lang="it-IT"/>
          </a:p>
        </p:txBody>
      </p:sp>
      <p:sp>
        <p:nvSpPr>
          <p:cNvPr id="9" name="Ovale 8"/>
          <p:cNvSpPr/>
          <p:nvPr userDrawn="1"/>
        </p:nvSpPr>
        <p:spPr>
          <a:xfrm>
            <a:off x="83370" y="5222519"/>
            <a:ext cx="456661" cy="458324"/>
          </a:xfrm>
          <a:prstGeom prst="ellipse">
            <a:avLst/>
          </a:prstGeom>
          <a:noFill/>
          <a:ln w="38100">
            <a:solidFill>
              <a:srgbClr val="A4A4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Rettangolo 9"/>
          <p:cNvSpPr/>
          <p:nvPr userDrawn="1"/>
        </p:nvSpPr>
        <p:spPr>
          <a:xfrm>
            <a:off x="0" y="5394346"/>
            <a:ext cx="9144000" cy="320654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46000">
                <a:schemeClr val="bg1">
                  <a:lumMod val="65000"/>
                </a:schemeClr>
              </a:gs>
              <a:gs pos="100000">
                <a:schemeClr val="tx1">
                  <a:lumMod val="50000"/>
                  <a:lumOff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cxnSp>
        <p:nvCxnSpPr>
          <p:cNvPr id="11" name="Connettore 1 10"/>
          <p:cNvCxnSpPr/>
          <p:nvPr userDrawn="1"/>
        </p:nvCxnSpPr>
        <p:spPr>
          <a:xfrm>
            <a:off x="0" y="5394346"/>
            <a:ext cx="9144000" cy="0"/>
          </a:xfrm>
          <a:prstGeom prst="line">
            <a:avLst/>
          </a:prstGeom>
          <a:ln w="38100">
            <a:solidFill>
              <a:srgbClr val="A4A4A4"/>
            </a:solidFill>
          </a:ln>
          <a:effectLst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Titolo 23"/>
          <p:cNvSpPr txBox="1">
            <a:spLocks/>
          </p:cNvSpPr>
          <p:nvPr userDrawn="1"/>
        </p:nvSpPr>
        <p:spPr>
          <a:xfrm>
            <a:off x="645033" y="5394346"/>
            <a:ext cx="5424073" cy="315860"/>
          </a:xfrm>
          <a:prstGeom prst="rect">
            <a:avLst/>
          </a:prstGeom>
          <a:ln>
            <a:noFill/>
          </a:ln>
        </p:spPr>
        <p:txBody>
          <a:bodyPr vert="horz" lIns="0" tIns="0" rIns="0" bIns="0" anchor="ctr" anchorCtr="0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5000" b="0" kern="120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1300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</a:rPr>
              <a:t>AIA - Color images</a:t>
            </a:r>
            <a:r>
              <a:rPr lang="it-IT" sz="1300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</a:rPr>
              <a:t> </a:t>
            </a:r>
            <a:r>
              <a:rPr lang="it-IT" sz="13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</a:rPr>
              <a:t>– A.A. 2017-2018 | Alessandro</a:t>
            </a:r>
            <a:r>
              <a:rPr lang="it-IT" sz="1300" baseline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</a:rPr>
              <a:t> Bria</a:t>
            </a:r>
            <a:endParaRPr lang="it-IT" sz="1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 panose="020F0302020204030204" pitchFamily="34" charset="0"/>
            </a:endParaRPr>
          </a:p>
        </p:txBody>
      </p:sp>
      <p:pic>
        <p:nvPicPr>
          <p:cNvPr id="13" name="Immagine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19" y="5235983"/>
            <a:ext cx="436692" cy="436692"/>
          </a:xfrm>
          <a:prstGeom prst="rect">
            <a:avLst/>
          </a:prstGeom>
        </p:spPr>
      </p:pic>
      <p:sp>
        <p:nvSpPr>
          <p:cNvPr id="14" name="Rettangolo 13"/>
          <p:cNvSpPr/>
          <p:nvPr userDrawn="1"/>
        </p:nvSpPr>
        <p:spPr>
          <a:xfrm>
            <a:off x="8450582" y="5394348"/>
            <a:ext cx="662736" cy="3127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r"/>
            <a:fld id="{7E299ACB-13A6-4434-8433-AB280771EF2D}" type="slidenum">
              <a:rPr lang="en-US" sz="120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</a:rPr>
              <a:t>‹N›</a:t>
            </a:fld>
            <a:r>
              <a:rPr lang="en-US" sz="1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</a:rPr>
              <a:t>/17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itchFamily="34" charset="0"/>
            </a:endParaRPr>
          </a:p>
        </p:txBody>
      </p:sp>
      <p:sp>
        <p:nvSpPr>
          <p:cNvPr id="16" name="Segnaposto testo 15"/>
          <p:cNvSpPr>
            <a:spLocks noGrp="1"/>
          </p:cNvSpPr>
          <p:nvPr>
            <p:ph type="body" sz="quarter" idx="10"/>
          </p:nvPr>
        </p:nvSpPr>
        <p:spPr>
          <a:xfrm>
            <a:off x="206644" y="774050"/>
            <a:ext cx="8658387" cy="4448468"/>
          </a:xfrm>
          <a:prstGeom prst="rect">
            <a:avLst/>
          </a:prstGeom>
        </p:spPr>
        <p:txBody>
          <a:bodyPr lIns="0" tIns="108000" rIns="0">
            <a:noAutofit/>
          </a:bodyPr>
          <a:lstStyle>
            <a:lvl1pPr algn="just">
              <a:spcAft>
                <a:spcPts val="300"/>
              </a:spcAft>
              <a:buClr>
                <a:srgbClr val="A4A4A4"/>
              </a:buClr>
              <a:defRPr sz="2000">
                <a:latin typeface="Calibri Light" panose="020F0302020204030204" pitchFamily="34" charset="0"/>
              </a:defRPr>
            </a:lvl1pPr>
            <a:lvl2pPr marL="640080" indent="-246888" algn="just">
              <a:spcAft>
                <a:spcPts val="300"/>
              </a:spcAft>
              <a:buClr>
                <a:srgbClr val="A4A4A4"/>
              </a:buClr>
              <a:buFont typeface="Symbol" panose="05050102010706020507" pitchFamily="18" charset="2"/>
              <a:buChar char="-"/>
              <a:defRPr sz="1800">
                <a:latin typeface="Calibri Light" panose="020F0302020204030204" pitchFamily="34" charset="0"/>
              </a:defRPr>
            </a:lvl2pPr>
            <a:lvl3pPr marL="914400" indent="-246888" algn="just">
              <a:spcAft>
                <a:spcPts val="300"/>
              </a:spcAft>
              <a:buClr>
                <a:srgbClr val="A4A4A4"/>
              </a:buClr>
              <a:buFont typeface="Wingdings" panose="05000000000000000000" pitchFamily="2" charset="2"/>
              <a:buChar char="§"/>
              <a:defRPr sz="1600">
                <a:latin typeface="Calibri Light" panose="020F0302020204030204" pitchFamily="34" charset="0"/>
              </a:defRPr>
            </a:lvl3pPr>
            <a:lvl4pPr>
              <a:defRPr sz="1600">
                <a:latin typeface="Calibri Light" panose="020F0302020204030204" pitchFamily="34" charset="0"/>
              </a:defRPr>
            </a:lvl4pPr>
            <a:lvl5pPr>
              <a:defRPr sz="1600">
                <a:latin typeface="Calibri Light" panose="020F0302020204030204" pitchFamily="34" charset="0"/>
              </a:defRPr>
            </a:lvl5pPr>
          </a:lstStyle>
          <a:p>
            <a:pPr lvl="0"/>
            <a:r>
              <a:rPr lang="it-IT" dirty="0" smtClean="0"/>
              <a:t>Fare clic per modificare stili del testo dello schema</a:t>
            </a:r>
          </a:p>
          <a:p>
            <a:pPr lvl="1"/>
            <a:r>
              <a:rPr lang="it-IT" dirty="0" smtClean="0"/>
              <a:t>Secondo livello</a:t>
            </a:r>
          </a:p>
          <a:p>
            <a:pPr lvl="2"/>
            <a:r>
              <a:rPr lang="it-IT" dirty="0" smtClean="0"/>
              <a:t>Terzo livello</a:t>
            </a:r>
          </a:p>
        </p:txBody>
      </p:sp>
      <p:sp>
        <p:nvSpPr>
          <p:cNvPr id="8" name="Titolo 7"/>
          <p:cNvSpPr>
            <a:spLocks noGrp="1"/>
          </p:cNvSpPr>
          <p:nvPr>
            <p:ph type="title" hasCustomPrompt="1"/>
          </p:nvPr>
        </p:nvSpPr>
        <p:spPr>
          <a:xfrm>
            <a:off x="-3470" y="120746"/>
            <a:ext cx="9147470" cy="582203"/>
          </a:xfrm>
          <a:prstGeom prst="roundRect">
            <a:avLst>
              <a:gd name="adj" fmla="val 0"/>
            </a:avLst>
          </a:prstGeom>
          <a:noFill/>
          <a:ln w="19050">
            <a:noFill/>
          </a:ln>
        </p:spPr>
        <p:txBody>
          <a:bodyPr lIns="180000" rIns="72000" bIns="46800" anchor="ctr" anchorCtr="0">
            <a:normAutofit/>
          </a:bodyPr>
          <a:lstStyle>
            <a:lvl1pPr algn="l">
              <a:defRPr sz="2800" b="0">
                <a:solidFill>
                  <a:schemeClr val="tx1"/>
                </a:solidFill>
                <a:effectLst/>
                <a:latin typeface="Calibri Light" panose="020F0302020204030204" pitchFamily="34" charset="0"/>
              </a:defRPr>
            </a:lvl1pPr>
          </a:lstStyle>
          <a:p>
            <a:r>
              <a:rPr lang="it-IT" smtClean="0"/>
              <a:t>Fare clic qui per inserire il titolo</a:t>
            </a:r>
            <a:endParaRPr lang="it-IT" dirty="0"/>
          </a:p>
        </p:txBody>
      </p:sp>
      <p:cxnSp>
        <p:nvCxnSpPr>
          <p:cNvPr id="15" name="Connettore 1 14"/>
          <p:cNvCxnSpPr/>
          <p:nvPr userDrawn="1"/>
        </p:nvCxnSpPr>
        <p:spPr>
          <a:xfrm flipV="1">
            <a:off x="-3470" y="120746"/>
            <a:ext cx="9147470" cy="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  <a:alpha val="4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Connettore 1 2"/>
          <p:cNvCxnSpPr/>
          <p:nvPr userDrawn="1"/>
        </p:nvCxnSpPr>
        <p:spPr>
          <a:xfrm flipV="1">
            <a:off x="-3470" y="702949"/>
            <a:ext cx="9147470" cy="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  <a:alpha val="4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96584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olo 7"/>
          <p:cNvSpPr txBox="1">
            <a:spLocks/>
          </p:cNvSpPr>
          <p:nvPr userDrawn="1"/>
        </p:nvSpPr>
        <p:spPr>
          <a:xfrm>
            <a:off x="0" y="120746"/>
            <a:ext cx="9147470" cy="582203"/>
          </a:xfrm>
          <a:prstGeom prst="roundRect">
            <a:avLst>
              <a:gd name="adj" fmla="val 0"/>
            </a:avLst>
          </a:prstGeom>
          <a:solidFill>
            <a:srgbClr val="3F8CD1"/>
          </a:solidFill>
          <a:ln w="19050">
            <a:noFill/>
          </a:ln>
        </p:spPr>
        <p:txBody>
          <a:bodyPr lIns="180000" rIns="72000" bIns="46800" anchor="ctr" anchorCtr="0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2400" b="0" kern="120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  <a:ea typeface="+mj-ea"/>
                <a:cs typeface="+mj-cs"/>
              </a:defRPr>
            </a:lvl1pPr>
          </a:lstStyle>
          <a:p>
            <a:endParaRPr lang="it-IT"/>
          </a:p>
        </p:txBody>
      </p:sp>
      <p:sp>
        <p:nvSpPr>
          <p:cNvPr id="9" name="Ovale 8"/>
          <p:cNvSpPr/>
          <p:nvPr userDrawn="1"/>
        </p:nvSpPr>
        <p:spPr>
          <a:xfrm>
            <a:off x="83370" y="5222519"/>
            <a:ext cx="456661" cy="458324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Rettangolo 9"/>
          <p:cNvSpPr/>
          <p:nvPr userDrawn="1"/>
        </p:nvSpPr>
        <p:spPr>
          <a:xfrm>
            <a:off x="0" y="5394346"/>
            <a:ext cx="9144000" cy="320654"/>
          </a:xfrm>
          <a:prstGeom prst="rect">
            <a:avLst/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3300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cxnSp>
        <p:nvCxnSpPr>
          <p:cNvPr id="11" name="Connettore 1 10"/>
          <p:cNvCxnSpPr/>
          <p:nvPr userDrawn="1"/>
        </p:nvCxnSpPr>
        <p:spPr>
          <a:xfrm>
            <a:off x="0" y="5394346"/>
            <a:ext cx="9144000" cy="0"/>
          </a:xfrm>
          <a:prstGeom prst="line">
            <a:avLst/>
          </a:prstGeom>
          <a:ln w="38100">
            <a:solidFill>
              <a:schemeClr val="accent1"/>
            </a:solidFill>
          </a:ln>
          <a:effectLst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Titolo 23"/>
          <p:cNvSpPr txBox="1">
            <a:spLocks/>
          </p:cNvSpPr>
          <p:nvPr userDrawn="1"/>
        </p:nvSpPr>
        <p:spPr>
          <a:xfrm>
            <a:off x="645033" y="5394346"/>
            <a:ext cx="5988849" cy="315860"/>
          </a:xfrm>
          <a:prstGeom prst="rect">
            <a:avLst/>
          </a:prstGeom>
          <a:ln>
            <a:noFill/>
          </a:ln>
        </p:spPr>
        <p:txBody>
          <a:bodyPr vert="horz" lIns="0" tIns="0" rIns="0" bIns="0" anchor="ctr" anchorCtr="0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5000" b="0" kern="120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1300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</a:rPr>
              <a:t>AIA - Color images</a:t>
            </a:r>
            <a:r>
              <a:rPr lang="it-IT" sz="1300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</a:rPr>
              <a:t> </a:t>
            </a:r>
            <a:r>
              <a:rPr lang="it-IT" sz="13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</a:rPr>
              <a:t>– A.A. 2017-2018 | Alessandro</a:t>
            </a:r>
            <a:r>
              <a:rPr lang="it-IT" sz="1300" baseline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</a:rPr>
              <a:t> Bria</a:t>
            </a:r>
            <a:endParaRPr lang="it-IT" sz="1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 panose="020F0302020204030204" pitchFamily="34" charset="0"/>
            </a:endParaRPr>
          </a:p>
        </p:txBody>
      </p:sp>
      <p:pic>
        <p:nvPicPr>
          <p:cNvPr id="13" name="Immagine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19" y="5235983"/>
            <a:ext cx="436692" cy="436692"/>
          </a:xfrm>
          <a:prstGeom prst="rect">
            <a:avLst/>
          </a:prstGeom>
        </p:spPr>
      </p:pic>
      <p:sp>
        <p:nvSpPr>
          <p:cNvPr id="14" name="Rettangolo 13"/>
          <p:cNvSpPr/>
          <p:nvPr userDrawn="1"/>
        </p:nvSpPr>
        <p:spPr>
          <a:xfrm>
            <a:off x="8450582" y="5394348"/>
            <a:ext cx="662736" cy="3127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r"/>
            <a:fld id="{7E299ACB-13A6-4434-8433-AB280771EF2D}" type="slidenum">
              <a:rPr lang="en-US" sz="120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</a:rPr>
              <a:t>‹N›</a:t>
            </a:fld>
            <a:r>
              <a:rPr lang="en-US" sz="1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</a:rPr>
              <a:t>/17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itchFamily="34" charset="0"/>
            </a:endParaRPr>
          </a:p>
        </p:txBody>
      </p:sp>
      <p:sp>
        <p:nvSpPr>
          <p:cNvPr id="16" name="Segnaposto testo 15"/>
          <p:cNvSpPr>
            <a:spLocks noGrp="1"/>
          </p:cNvSpPr>
          <p:nvPr>
            <p:ph type="body" sz="quarter" idx="10"/>
          </p:nvPr>
        </p:nvSpPr>
        <p:spPr>
          <a:xfrm>
            <a:off x="206644" y="774050"/>
            <a:ext cx="8658387" cy="4448468"/>
          </a:xfrm>
          <a:prstGeom prst="rect">
            <a:avLst/>
          </a:prstGeom>
        </p:spPr>
        <p:txBody>
          <a:bodyPr lIns="0" tIns="108000" rIns="0">
            <a:noAutofit/>
          </a:bodyPr>
          <a:lstStyle>
            <a:lvl1pPr algn="just">
              <a:spcAft>
                <a:spcPts val="300"/>
              </a:spcAft>
              <a:buClr>
                <a:schemeClr val="accent1"/>
              </a:buClr>
              <a:defRPr sz="2000">
                <a:latin typeface="Calibri Light" panose="020F0302020204030204" pitchFamily="34" charset="0"/>
              </a:defRPr>
            </a:lvl1pPr>
            <a:lvl2pPr marL="640080" indent="-246888" algn="just">
              <a:spcAft>
                <a:spcPts val="300"/>
              </a:spcAft>
              <a:buFont typeface="Symbol" panose="05050102010706020507" pitchFamily="18" charset="2"/>
              <a:buChar char="-"/>
              <a:defRPr sz="1800">
                <a:latin typeface="Calibri Light" panose="020F0302020204030204" pitchFamily="34" charset="0"/>
              </a:defRPr>
            </a:lvl2pPr>
            <a:lvl3pPr marL="914400" indent="-246888" algn="just">
              <a:spcAft>
                <a:spcPts val="300"/>
              </a:spcAft>
              <a:buFont typeface="Wingdings" panose="05000000000000000000" pitchFamily="2" charset="2"/>
              <a:buChar char="§"/>
              <a:defRPr sz="1600">
                <a:latin typeface="Calibri Light" panose="020F0302020204030204" pitchFamily="34" charset="0"/>
              </a:defRPr>
            </a:lvl3pPr>
            <a:lvl4pPr>
              <a:defRPr sz="1600">
                <a:latin typeface="Calibri Light" panose="020F0302020204030204" pitchFamily="34" charset="0"/>
              </a:defRPr>
            </a:lvl4pPr>
            <a:lvl5pPr>
              <a:defRPr sz="1600">
                <a:latin typeface="Calibri Light" panose="020F0302020204030204" pitchFamily="34" charset="0"/>
              </a:defRPr>
            </a:lvl5pPr>
          </a:lstStyle>
          <a:p>
            <a:pPr lvl="0"/>
            <a:r>
              <a:rPr lang="it-IT" dirty="0" smtClean="0"/>
              <a:t>Fare clic per modificare stili del testo </a:t>
            </a:r>
            <a:r>
              <a:rPr lang="it-IT" smtClean="0"/>
              <a:t>dello schem</a:t>
            </a:r>
          </a:p>
          <a:p>
            <a:pPr lvl="0"/>
            <a:r>
              <a:rPr lang="it-IT" smtClean="0"/>
              <a:t>a</a:t>
            </a:r>
            <a:endParaRPr lang="it-IT" dirty="0" smtClean="0"/>
          </a:p>
          <a:p>
            <a:pPr lvl="1"/>
            <a:r>
              <a:rPr lang="it-IT" dirty="0" smtClean="0"/>
              <a:t>Secondo livello</a:t>
            </a:r>
          </a:p>
          <a:p>
            <a:pPr lvl="2"/>
            <a:r>
              <a:rPr lang="it-IT" dirty="0" smtClean="0"/>
              <a:t>Terzo livello</a:t>
            </a:r>
          </a:p>
        </p:txBody>
      </p:sp>
      <p:sp>
        <p:nvSpPr>
          <p:cNvPr id="8" name="Titolo 7"/>
          <p:cNvSpPr>
            <a:spLocks noGrp="1"/>
          </p:cNvSpPr>
          <p:nvPr>
            <p:ph type="title" hasCustomPrompt="1"/>
          </p:nvPr>
        </p:nvSpPr>
        <p:spPr>
          <a:xfrm>
            <a:off x="-3470" y="120746"/>
            <a:ext cx="9147470" cy="582203"/>
          </a:xfrm>
          <a:prstGeom prst="roundRect">
            <a:avLst>
              <a:gd name="adj" fmla="val 0"/>
            </a:avLst>
          </a:prstGeom>
          <a:noFill/>
          <a:ln w="19050">
            <a:noFill/>
          </a:ln>
        </p:spPr>
        <p:txBody>
          <a:bodyPr lIns="180000" rIns="72000" bIns="46800" anchor="ctr" anchorCtr="0">
            <a:normAutofit/>
          </a:bodyPr>
          <a:lstStyle>
            <a:lvl1pPr algn="l">
              <a:defRPr sz="2400" b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defRPr>
            </a:lvl1pPr>
          </a:lstStyle>
          <a:p>
            <a:r>
              <a:rPr lang="it-IT" smtClean="0"/>
              <a:t>Fare clic qui per inserire il titolo</a:t>
            </a:r>
            <a:endParaRPr lang="it-IT" dirty="0"/>
          </a:p>
        </p:txBody>
      </p:sp>
      <p:cxnSp>
        <p:nvCxnSpPr>
          <p:cNvPr id="15" name="Connettore 1 14"/>
          <p:cNvCxnSpPr/>
          <p:nvPr userDrawn="1"/>
        </p:nvCxnSpPr>
        <p:spPr>
          <a:xfrm flipV="1">
            <a:off x="-3470" y="120746"/>
            <a:ext cx="9147470" cy="0"/>
          </a:xfrm>
          <a:prstGeom prst="line">
            <a:avLst/>
          </a:prstGeom>
          <a:ln w="28575">
            <a:solidFill>
              <a:srgbClr val="08509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Connettore 1 2"/>
          <p:cNvCxnSpPr/>
          <p:nvPr userDrawn="1"/>
        </p:nvCxnSpPr>
        <p:spPr>
          <a:xfrm flipV="1">
            <a:off x="-3470" y="702949"/>
            <a:ext cx="9147470" cy="0"/>
          </a:xfrm>
          <a:prstGeom prst="line">
            <a:avLst/>
          </a:prstGeom>
          <a:ln w="28575">
            <a:solidFill>
              <a:srgbClr val="08509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ottosezio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e 8"/>
          <p:cNvSpPr/>
          <p:nvPr userDrawn="1"/>
        </p:nvSpPr>
        <p:spPr>
          <a:xfrm>
            <a:off x="83370" y="5222519"/>
            <a:ext cx="456661" cy="458324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Rettangolo 9"/>
          <p:cNvSpPr/>
          <p:nvPr userDrawn="1"/>
        </p:nvSpPr>
        <p:spPr>
          <a:xfrm>
            <a:off x="0" y="5394346"/>
            <a:ext cx="9144000" cy="320654"/>
          </a:xfrm>
          <a:prstGeom prst="rect">
            <a:avLst/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3300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cxnSp>
        <p:nvCxnSpPr>
          <p:cNvPr id="11" name="Connettore 1 10"/>
          <p:cNvCxnSpPr/>
          <p:nvPr userDrawn="1"/>
        </p:nvCxnSpPr>
        <p:spPr>
          <a:xfrm>
            <a:off x="0" y="5394346"/>
            <a:ext cx="9144000" cy="0"/>
          </a:xfrm>
          <a:prstGeom prst="line">
            <a:avLst/>
          </a:prstGeom>
          <a:ln w="38100">
            <a:solidFill>
              <a:schemeClr val="accent1"/>
            </a:solidFill>
          </a:ln>
          <a:effectLst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Titolo 23"/>
          <p:cNvSpPr txBox="1">
            <a:spLocks/>
          </p:cNvSpPr>
          <p:nvPr userDrawn="1"/>
        </p:nvSpPr>
        <p:spPr>
          <a:xfrm>
            <a:off x="645033" y="5394346"/>
            <a:ext cx="5361320" cy="315860"/>
          </a:xfrm>
          <a:prstGeom prst="rect">
            <a:avLst/>
          </a:prstGeom>
          <a:ln>
            <a:noFill/>
          </a:ln>
        </p:spPr>
        <p:txBody>
          <a:bodyPr vert="horz" lIns="0" tIns="0" rIns="0" bIns="0" anchor="ctr" anchorCtr="0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5000" b="0" kern="120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1300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</a:rPr>
              <a:t>AIA - Color images</a:t>
            </a:r>
            <a:r>
              <a:rPr lang="it-IT" sz="1300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</a:rPr>
              <a:t> </a:t>
            </a:r>
            <a:r>
              <a:rPr lang="it-IT" sz="13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</a:rPr>
              <a:t>– A.A. 2017-2018 | Alessandro</a:t>
            </a:r>
            <a:r>
              <a:rPr lang="it-IT" sz="1300" baseline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</a:rPr>
              <a:t> Bria</a:t>
            </a:r>
            <a:endParaRPr lang="it-IT" sz="1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 panose="020F0302020204030204" pitchFamily="34" charset="0"/>
            </a:endParaRPr>
          </a:p>
        </p:txBody>
      </p:sp>
      <p:pic>
        <p:nvPicPr>
          <p:cNvPr id="13" name="Immagine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19" y="5235983"/>
            <a:ext cx="436692" cy="436692"/>
          </a:xfrm>
          <a:prstGeom prst="rect">
            <a:avLst/>
          </a:prstGeom>
        </p:spPr>
      </p:pic>
      <p:sp>
        <p:nvSpPr>
          <p:cNvPr id="14" name="Rettangolo 13"/>
          <p:cNvSpPr/>
          <p:nvPr userDrawn="1"/>
        </p:nvSpPr>
        <p:spPr>
          <a:xfrm>
            <a:off x="8450582" y="5394348"/>
            <a:ext cx="662736" cy="3127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r"/>
            <a:fld id="{7E299ACB-13A6-4434-8433-AB280771EF2D}" type="slidenum">
              <a:rPr lang="en-US" sz="120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</a:rPr>
              <a:t>‹N›</a:t>
            </a:fld>
            <a:r>
              <a:rPr lang="en-US" sz="1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</a:rPr>
              <a:t>/17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itchFamily="34" charset="0"/>
            </a:endParaRPr>
          </a:p>
        </p:txBody>
      </p:sp>
      <p:sp>
        <p:nvSpPr>
          <p:cNvPr id="19" name="Titolo 14"/>
          <p:cNvSpPr>
            <a:spLocks noGrp="1"/>
          </p:cNvSpPr>
          <p:nvPr>
            <p:ph type="title" hasCustomPrompt="1"/>
          </p:nvPr>
        </p:nvSpPr>
        <p:spPr>
          <a:xfrm>
            <a:off x="628650" y="178627"/>
            <a:ext cx="7886700" cy="5043891"/>
          </a:xfrm>
          <a:prstGeom prst="rect">
            <a:avLst/>
          </a:prstGeom>
        </p:spPr>
        <p:txBody>
          <a:bodyPr anchor="ctr" anchorCtr="0"/>
          <a:lstStyle>
            <a:lvl1pPr algn="ctr">
              <a:defRPr sz="4000">
                <a:solidFill>
                  <a:srgbClr val="0C5AA0"/>
                </a:solidFill>
                <a:latin typeface="Trebuchet MS" panose="020B0603020202020204" pitchFamily="34" charset="0"/>
              </a:defRPr>
            </a:lvl1pPr>
          </a:lstStyle>
          <a:p>
            <a:r>
              <a:rPr lang="it-IT" dirty="0" smtClean="0"/>
              <a:t>Titolo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98515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9" r:id="rId2"/>
    <p:sldLayoutId id="2147483758" r:id="rId3"/>
    <p:sldLayoutId id="2147483760" r:id="rId4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6.jpg"/><Relationship Id="rId4" Type="http://schemas.openxmlformats.org/officeDocument/2006/relationships/image" Target="../media/image25.jp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ottotitolo 24"/>
          <p:cNvSpPr txBox="1">
            <a:spLocks/>
          </p:cNvSpPr>
          <p:nvPr/>
        </p:nvSpPr>
        <p:spPr>
          <a:xfrm>
            <a:off x="447997" y="307074"/>
            <a:ext cx="8309377" cy="5069597"/>
          </a:xfrm>
          <a:prstGeom prst="rect">
            <a:avLst/>
          </a:prstGeom>
        </p:spPr>
        <p:txBody>
          <a:bodyPr vert="horz" lIns="0" rIns="18288" anchor="ctr" anchorCtr="0">
            <a:noAutofit/>
          </a:bodyPr>
          <a:lstStyle/>
          <a:p>
            <a:pPr marR="45720" algn="ctr">
              <a:spcAft>
                <a:spcPts val="800"/>
              </a:spcAft>
              <a:buClr>
                <a:schemeClr val="accent3"/>
              </a:buClr>
              <a:buSzPct val="95000"/>
              <a:defRPr/>
            </a:pPr>
            <a:r>
              <a:rPr lang="en-US" sz="2000" b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latin typeface="Trebuchet MS" pitchFamily="34" charset="0"/>
              </a:rPr>
              <a:t>Advanced Image Analysis</a:t>
            </a:r>
            <a:endParaRPr lang="en-US" sz="2000" b="1" dirty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latin typeface="Trebuchet MS" pitchFamily="34" charset="0"/>
            </a:endParaRPr>
          </a:p>
          <a:p>
            <a:pPr marR="45720" algn="ctr">
              <a:buClr>
                <a:schemeClr val="accent3"/>
              </a:buClr>
              <a:buSzPct val="95000"/>
              <a:defRPr/>
            </a:pPr>
            <a:r>
              <a:rPr lang="en-US" sz="2000" b="1" smtClean="0">
                <a:ln w="900" cmpd="sng">
                  <a:solidFill>
                    <a:srgbClr val="0F6FC6">
                      <a:satMod val="190000"/>
                      <a:alpha val="55000"/>
                    </a:srgbClr>
                  </a:solidFill>
                  <a:prstDash val="solid"/>
                </a:ln>
                <a:solidFill>
                  <a:srgbClr val="0F6FC6">
                    <a:satMod val="200000"/>
                    <a:tint val="3000"/>
                  </a:srgbClr>
                </a:solidFill>
                <a:latin typeface="Trebuchet MS" pitchFamily="34" charset="0"/>
              </a:rPr>
              <a:t>2017-2018</a:t>
            </a:r>
            <a:r>
              <a:rPr lang="en-US" sz="2000" b="1" dirty="0" smtClean="0">
                <a:ln w="900" cmpd="sng">
                  <a:solidFill>
                    <a:srgbClr val="0F6FC6">
                      <a:satMod val="190000"/>
                      <a:alpha val="55000"/>
                    </a:srgbClr>
                  </a:solidFill>
                  <a:prstDash val="solid"/>
                </a:ln>
                <a:solidFill>
                  <a:srgbClr val="0F6FC6">
                    <a:satMod val="200000"/>
                    <a:tint val="3000"/>
                  </a:srgbClr>
                </a:solidFill>
                <a:latin typeface="Trebuchet MS" pitchFamily="34" charset="0"/>
              </a:rPr>
              <a:t>, 2</a:t>
            </a:r>
            <a:r>
              <a:rPr lang="en-US" sz="2000" b="1" baseline="30000" dirty="0" smtClean="0">
                <a:ln w="900" cmpd="sng">
                  <a:solidFill>
                    <a:srgbClr val="0F6FC6">
                      <a:satMod val="190000"/>
                      <a:alpha val="55000"/>
                    </a:srgbClr>
                  </a:solidFill>
                  <a:prstDash val="solid"/>
                </a:ln>
                <a:solidFill>
                  <a:srgbClr val="0F6FC6">
                    <a:satMod val="200000"/>
                    <a:tint val="3000"/>
                  </a:srgbClr>
                </a:solidFill>
                <a:latin typeface="Trebuchet MS" pitchFamily="34" charset="0"/>
              </a:rPr>
              <a:t>nd</a:t>
            </a:r>
            <a:r>
              <a:rPr lang="en-US" sz="2000" b="1" dirty="0" smtClean="0">
                <a:ln w="900" cmpd="sng">
                  <a:solidFill>
                    <a:srgbClr val="0F6FC6">
                      <a:satMod val="190000"/>
                      <a:alpha val="55000"/>
                    </a:srgbClr>
                  </a:solidFill>
                  <a:prstDash val="solid"/>
                </a:ln>
                <a:solidFill>
                  <a:srgbClr val="0F6FC6">
                    <a:satMod val="200000"/>
                    <a:tint val="3000"/>
                  </a:srgbClr>
                </a:solidFill>
                <a:latin typeface="Trebuchet MS" pitchFamily="34" charset="0"/>
              </a:rPr>
              <a:t> semester</a:t>
            </a:r>
            <a:endParaRPr lang="en-US" sz="2000" b="1" dirty="0">
              <a:ln w="900" cmpd="sng">
                <a:solidFill>
                  <a:srgbClr val="0F6FC6">
                    <a:satMod val="190000"/>
                    <a:alpha val="55000"/>
                  </a:srgbClr>
                </a:solidFill>
                <a:prstDash val="solid"/>
              </a:ln>
              <a:solidFill>
                <a:srgbClr val="0F6FC6">
                  <a:satMod val="200000"/>
                  <a:tint val="3000"/>
                </a:srgbClr>
              </a:solidFill>
              <a:latin typeface="Trebuchet MS" pitchFamily="34" charset="0"/>
            </a:endParaRPr>
          </a:p>
          <a:p>
            <a:pPr marR="45720">
              <a:buClr>
                <a:schemeClr val="accent3"/>
              </a:buClr>
              <a:buSzPct val="95000"/>
              <a:defRPr/>
            </a:pPr>
            <a:endParaRPr lang="en-US" sz="2000" b="1" dirty="0">
              <a:ln w="900" cmpd="sng">
                <a:solidFill>
                  <a:srgbClr val="0F6FC6">
                    <a:satMod val="190000"/>
                    <a:alpha val="55000"/>
                  </a:srgbClr>
                </a:solidFill>
                <a:prstDash val="solid"/>
              </a:ln>
              <a:solidFill>
                <a:srgbClr val="0F6FC6">
                  <a:satMod val="200000"/>
                  <a:tint val="3000"/>
                </a:srgbClr>
              </a:solidFill>
              <a:latin typeface="Trebuchet MS" pitchFamily="34" charset="0"/>
            </a:endParaRPr>
          </a:p>
          <a:p>
            <a:pPr marR="45720">
              <a:buClr>
                <a:schemeClr val="accent3"/>
              </a:buClr>
              <a:buSzPct val="95000"/>
              <a:defRPr/>
            </a:pPr>
            <a:endParaRPr lang="en-US" sz="2000" b="1" dirty="0">
              <a:ln w="900" cmpd="sng">
                <a:solidFill>
                  <a:srgbClr val="0F6FC6">
                    <a:satMod val="190000"/>
                    <a:alpha val="55000"/>
                  </a:srgbClr>
                </a:solidFill>
                <a:prstDash val="solid"/>
              </a:ln>
              <a:solidFill>
                <a:srgbClr val="0F6FC6">
                  <a:satMod val="200000"/>
                  <a:tint val="3000"/>
                </a:srgbClr>
              </a:solidFill>
              <a:latin typeface="Trebuchet MS" pitchFamily="34" charset="0"/>
            </a:endParaRPr>
          </a:p>
          <a:p>
            <a:pPr marR="45720" algn="ctr">
              <a:buClr>
                <a:schemeClr val="accent3"/>
              </a:buClr>
              <a:buSzPct val="95000"/>
              <a:defRPr/>
            </a:pPr>
            <a:r>
              <a:rPr lang="en-US" sz="4000" b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latin typeface="Trebuchet MS" pitchFamily="34" charset="0"/>
              </a:rPr>
              <a:t>Color images</a:t>
            </a:r>
            <a:endParaRPr lang="en-US" sz="2000" b="1" dirty="0">
              <a:ln w="900" cmpd="sng">
                <a:solidFill>
                  <a:srgbClr val="0F6FC6">
                    <a:satMod val="190000"/>
                    <a:alpha val="55000"/>
                  </a:srgbClr>
                </a:solidFill>
                <a:prstDash val="solid"/>
              </a:ln>
              <a:solidFill>
                <a:srgbClr val="0F6FC6">
                  <a:satMod val="200000"/>
                  <a:tint val="3000"/>
                </a:srgbClr>
              </a:solidFill>
              <a:latin typeface="Trebuchet MS" pitchFamily="34" charset="0"/>
            </a:endParaRPr>
          </a:p>
          <a:p>
            <a:pPr marR="45720">
              <a:buClr>
                <a:schemeClr val="accent3"/>
              </a:buClr>
              <a:buSzPct val="95000"/>
              <a:defRPr/>
            </a:pPr>
            <a:endParaRPr lang="en-US" sz="2000" b="1" dirty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latin typeface="Trebuchet MS" pitchFamily="34" charset="0"/>
            </a:endParaRPr>
          </a:p>
          <a:p>
            <a:pPr marR="45720" algn="ctr">
              <a:buClr>
                <a:schemeClr val="accent3"/>
              </a:buClr>
              <a:buSzPct val="95000"/>
              <a:defRPr/>
            </a:pPr>
            <a:endParaRPr lang="en-US" sz="1400" b="1" dirty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latin typeface="Trebuchet MS" pitchFamily="34" charset="0"/>
            </a:endParaRPr>
          </a:p>
          <a:p>
            <a:pPr marR="45720" algn="ctr">
              <a:buClr>
                <a:schemeClr val="accent3"/>
              </a:buClr>
              <a:buSzPct val="95000"/>
              <a:defRPr/>
            </a:pPr>
            <a:r>
              <a:rPr lang="en-US" sz="2400" b="1" dirty="0" smtClean="0">
                <a:ln w="900" cmpd="sng">
                  <a:solidFill>
                    <a:srgbClr val="0F6FC6">
                      <a:satMod val="190000"/>
                      <a:alpha val="55000"/>
                    </a:srgbClr>
                  </a:solidFill>
                  <a:prstDash val="solid"/>
                </a:ln>
                <a:solidFill>
                  <a:srgbClr val="0F6FC6">
                    <a:satMod val="200000"/>
                    <a:tint val="3000"/>
                  </a:srgbClr>
                </a:solidFill>
                <a:latin typeface="Trebuchet MS" pitchFamily="34" charset="0"/>
              </a:rPr>
              <a:t>Alessandro Bria</a:t>
            </a:r>
          </a:p>
          <a:p>
            <a:pPr marR="45720" algn="ctr">
              <a:buClr>
                <a:schemeClr val="accent3"/>
              </a:buClr>
              <a:buSzPct val="95000"/>
              <a:defRPr/>
            </a:pPr>
            <a:r>
              <a:rPr lang="en-US" sz="1600" b="1" dirty="0" smtClean="0">
                <a:ln w="900" cmpd="sng">
                  <a:solidFill>
                    <a:srgbClr val="0F6FC6">
                      <a:satMod val="190000"/>
                      <a:alpha val="55000"/>
                    </a:srgbClr>
                  </a:solidFill>
                  <a:prstDash val="solid"/>
                </a:ln>
                <a:solidFill>
                  <a:srgbClr val="0F6FC6">
                    <a:satMod val="200000"/>
                    <a:tint val="3000"/>
                  </a:srgbClr>
                </a:solidFill>
                <a:latin typeface="Trebuchet MS" pitchFamily="34" charset="0"/>
              </a:rPr>
              <a:t>Contract Professor</a:t>
            </a:r>
          </a:p>
          <a:p>
            <a:pPr marR="45720" algn="ctr">
              <a:buClr>
                <a:schemeClr val="accent3"/>
              </a:buClr>
              <a:buSzPct val="95000"/>
              <a:defRPr/>
            </a:pPr>
            <a:r>
              <a:rPr lang="en-US" sz="1600" b="1" dirty="0" smtClean="0">
                <a:ln w="900" cmpd="sng">
                  <a:solidFill>
                    <a:srgbClr val="0F6FC6">
                      <a:satMod val="190000"/>
                      <a:alpha val="55000"/>
                    </a:srgbClr>
                  </a:solidFill>
                  <a:prstDash val="solid"/>
                </a:ln>
                <a:solidFill>
                  <a:srgbClr val="0F6FC6">
                    <a:satMod val="200000"/>
                    <a:tint val="3000"/>
                  </a:srgbClr>
                </a:solidFill>
                <a:latin typeface="Trebuchet MS" pitchFamily="34" charset="0"/>
              </a:rPr>
              <a:t>and Post-doc Researcher</a:t>
            </a:r>
          </a:p>
          <a:p>
            <a:pPr marR="45720" algn="ctr">
              <a:buClr>
                <a:schemeClr val="accent3"/>
              </a:buClr>
              <a:buSzPct val="95000"/>
              <a:defRPr/>
            </a:pPr>
            <a:r>
              <a:rPr lang="en-US" sz="1600" b="1" dirty="0" smtClean="0">
                <a:ln w="900" cmpd="sng">
                  <a:solidFill>
                    <a:srgbClr val="0F6FC6">
                      <a:satMod val="190000"/>
                      <a:alpha val="55000"/>
                    </a:srgbClr>
                  </a:solidFill>
                  <a:prstDash val="solid"/>
                </a:ln>
                <a:solidFill>
                  <a:srgbClr val="0F6FC6">
                    <a:satMod val="200000"/>
                    <a:tint val="3000"/>
                  </a:srgbClr>
                </a:solidFill>
                <a:latin typeface="Trebuchet MS" pitchFamily="34" charset="0"/>
              </a:rPr>
              <a:t>email: a.bria@unicas.it</a:t>
            </a:r>
            <a:endParaRPr lang="en-US" sz="1600" b="1" dirty="0" smtClean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793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images represented in the RGB color model consist of </a:t>
            </a:r>
            <a:r>
              <a:rPr lang="en-US" b="1" dirty="0" smtClean="0"/>
              <a:t>three component images</a:t>
            </a:r>
            <a:r>
              <a:rPr lang="en-US" dirty="0" smtClean="0"/>
              <a:t>, one for each primary color</a:t>
            </a:r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RGB color model</a:t>
            </a:r>
            <a:endParaRPr lang="en-US" dirty="0"/>
          </a:p>
        </p:txBody>
      </p:sp>
      <p:grpSp>
        <p:nvGrpSpPr>
          <p:cNvPr id="38" name="Gruppo 37"/>
          <p:cNvGrpSpPr/>
          <p:nvPr/>
        </p:nvGrpSpPr>
        <p:grpSpPr>
          <a:xfrm>
            <a:off x="1180302" y="1636105"/>
            <a:ext cx="6783396" cy="3327424"/>
            <a:chOff x="1084162" y="1636105"/>
            <a:chExt cx="6783396" cy="3327424"/>
          </a:xfrm>
        </p:grpSpPr>
        <p:pic>
          <p:nvPicPr>
            <p:cNvPr id="8" name="Immagine 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38490" y="1636105"/>
              <a:ext cx="1267017" cy="1267017"/>
            </a:xfrm>
            <a:prstGeom prst="rect">
              <a:avLst/>
            </a:prstGeom>
          </p:spPr>
        </p:pic>
        <p:pic>
          <p:nvPicPr>
            <p:cNvPr id="9" name="Immagine 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00540" y="3624709"/>
              <a:ext cx="1267018" cy="1267018"/>
            </a:xfrm>
            <a:prstGeom prst="rect">
              <a:avLst/>
            </a:prstGeom>
          </p:spPr>
        </p:pic>
        <p:pic>
          <p:nvPicPr>
            <p:cNvPr id="10" name="Immagine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38491" y="3624707"/>
              <a:ext cx="1267017" cy="1267017"/>
            </a:xfrm>
            <a:prstGeom prst="rect">
              <a:avLst/>
            </a:prstGeom>
          </p:spPr>
        </p:pic>
        <p:pic>
          <p:nvPicPr>
            <p:cNvPr id="11" name="Immagine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4162" y="3624709"/>
              <a:ext cx="1267017" cy="1267017"/>
            </a:xfrm>
            <a:prstGeom prst="rect">
              <a:avLst/>
            </a:prstGeom>
          </p:spPr>
        </p:pic>
        <p:sp>
          <p:nvSpPr>
            <p:cNvPr id="15" name="Ritaglia singolo angolo rettangolo 108"/>
            <p:cNvSpPr/>
            <p:nvPr/>
          </p:nvSpPr>
          <p:spPr>
            <a:xfrm>
              <a:off x="1084162" y="3271297"/>
              <a:ext cx="1267018" cy="353412"/>
            </a:xfrm>
            <a:prstGeom prst="snip1Rect">
              <a:avLst>
                <a:gd name="adj" fmla="val 0"/>
              </a:avLst>
            </a:prstGeom>
            <a:solidFill>
              <a:srgbClr val="FF0000">
                <a:alpha val="25000"/>
              </a:srgbClr>
            </a:solidFill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0" rIns="72000" bIns="0" rtlCol="0" anchor="ctr" anchorCtr="0"/>
            <a:lstStyle/>
            <a:p>
              <a:pPr algn="ctr">
                <a:spcAft>
                  <a:spcPts val="600"/>
                </a:spcAft>
              </a:pPr>
              <a:r>
                <a:rPr lang="en-US" sz="1600" spc="-50" dirty="0" smtClean="0">
                  <a:solidFill>
                    <a:srgbClr val="C00000"/>
                  </a:solidFill>
                  <a:latin typeface="Calibri Light" panose="020F0302020204030204" pitchFamily="34" charset="0"/>
                </a:rPr>
                <a:t>Red</a:t>
              </a:r>
              <a:endParaRPr lang="en-US" sz="1600" spc="-50" dirty="0">
                <a:solidFill>
                  <a:srgbClr val="C00000"/>
                </a:solidFill>
                <a:latin typeface="Calibri Light" panose="020F0302020204030204" pitchFamily="34" charset="0"/>
              </a:endParaRPr>
            </a:p>
          </p:txBody>
        </p:sp>
        <p:sp>
          <p:nvSpPr>
            <p:cNvPr id="16" name="Ritaglia singolo angolo rettangolo 108"/>
            <p:cNvSpPr/>
            <p:nvPr/>
          </p:nvSpPr>
          <p:spPr>
            <a:xfrm>
              <a:off x="3938490" y="3271297"/>
              <a:ext cx="1267018" cy="353412"/>
            </a:xfrm>
            <a:prstGeom prst="snip1Rect">
              <a:avLst>
                <a:gd name="adj" fmla="val 0"/>
              </a:avLst>
            </a:prstGeom>
            <a:solidFill>
              <a:srgbClr val="00B050">
                <a:alpha val="25000"/>
              </a:srgbClr>
            </a:solidFill>
            <a:ln w="31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0" rIns="72000" bIns="0" rtlCol="0" anchor="ctr" anchorCtr="0"/>
            <a:lstStyle/>
            <a:p>
              <a:pPr algn="ctr">
                <a:spcAft>
                  <a:spcPts val="600"/>
                </a:spcAft>
              </a:pPr>
              <a:r>
                <a:rPr lang="en-US" sz="1600" spc="-50" dirty="0" smtClean="0">
                  <a:solidFill>
                    <a:srgbClr val="007033"/>
                  </a:solidFill>
                  <a:latin typeface="Calibri Light" panose="020F0302020204030204" pitchFamily="34" charset="0"/>
                </a:rPr>
                <a:t>Green</a:t>
              </a:r>
              <a:endParaRPr lang="en-US" sz="1600" spc="-50" dirty="0">
                <a:solidFill>
                  <a:srgbClr val="007033"/>
                </a:solidFill>
                <a:latin typeface="Calibri Light" panose="020F0302020204030204" pitchFamily="34" charset="0"/>
              </a:endParaRPr>
            </a:p>
          </p:txBody>
        </p:sp>
        <p:sp>
          <p:nvSpPr>
            <p:cNvPr id="17" name="Ritaglia singolo angolo rettangolo 108"/>
            <p:cNvSpPr/>
            <p:nvPr/>
          </p:nvSpPr>
          <p:spPr>
            <a:xfrm>
              <a:off x="6600539" y="3268950"/>
              <a:ext cx="1267019" cy="353412"/>
            </a:xfrm>
            <a:prstGeom prst="snip1Rect">
              <a:avLst>
                <a:gd name="adj" fmla="val 0"/>
              </a:avLst>
            </a:prstGeom>
            <a:solidFill>
              <a:srgbClr val="3F8CD1">
                <a:alpha val="25000"/>
              </a:srgbClr>
            </a:solidFill>
            <a:ln w="3175">
              <a:solidFill>
                <a:srgbClr val="3F8C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0" rIns="72000" bIns="0" rtlCol="0" anchor="ctr" anchorCtr="0"/>
            <a:lstStyle/>
            <a:p>
              <a:pPr algn="ctr">
                <a:spcAft>
                  <a:spcPts val="600"/>
                </a:spcAft>
              </a:pPr>
              <a:r>
                <a:rPr lang="en-US" sz="1600" spc="-50" dirty="0" smtClean="0">
                  <a:solidFill>
                    <a:srgbClr val="3F8CD1"/>
                  </a:solidFill>
                  <a:latin typeface="Calibri Light" panose="020F0302020204030204" pitchFamily="34" charset="0"/>
                </a:rPr>
                <a:t>Blue</a:t>
              </a:r>
              <a:endParaRPr lang="en-US" sz="1600" spc="-50" dirty="0">
                <a:solidFill>
                  <a:srgbClr val="3F8CD1"/>
                </a:solidFill>
                <a:latin typeface="Calibri Light" panose="020F0302020204030204" pitchFamily="34" charset="0"/>
              </a:endParaRPr>
            </a:p>
          </p:txBody>
        </p:sp>
        <p:cxnSp>
          <p:nvCxnSpPr>
            <p:cNvPr id="21" name="Connettore 1 20"/>
            <p:cNvCxnSpPr>
              <a:stCxn id="15" idx="3"/>
              <a:endCxn id="8" idx="2"/>
            </p:cNvCxnSpPr>
            <p:nvPr/>
          </p:nvCxnSpPr>
          <p:spPr>
            <a:xfrm rot="5400000" flipH="1" flipV="1">
              <a:off x="2960748" y="1660046"/>
              <a:ext cx="368175" cy="2854328"/>
            </a:xfrm>
            <a:prstGeom prst="bentConnector3">
              <a:avLst>
                <a:gd name="adj1" fmla="val 50000"/>
              </a:avLst>
            </a:prstGeom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ttore 1 20"/>
            <p:cNvCxnSpPr>
              <a:stCxn id="17" idx="3"/>
              <a:endCxn id="8" idx="2"/>
            </p:cNvCxnSpPr>
            <p:nvPr/>
          </p:nvCxnSpPr>
          <p:spPr>
            <a:xfrm rot="16200000" flipV="1">
              <a:off x="5720110" y="1755011"/>
              <a:ext cx="365828" cy="2662050"/>
            </a:xfrm>
            <a:prstGeom prst="bentConnector3">
              <a:avLst>
                <a:gd name="adj1" fmla="val 50000"/>
              </a:avLst>
            </a:prstGeom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ttore 1 20"/>
            <p:cNvCxnSpPr>
              <a:stCxn id="16" idx="3"/>
              <a:endCxn id="8" idx="2"/>
            </p:cNvCxnSpPr>
            <p:nvPr/>
          </p:nvCxnSpPr>
          <p:spPr>
            <a:xfrm flipV="1">
              <a:off x="4571999" y="2903122"/>
              <a:ext cx="0" cy="368175"/>
            </a:xfrm>
            <a:prstGeom prst="straightConnector1">
              <a:avLst/>
            </a:prstGeom>
            <a:ln w="6350">
              <a:solidFill>
                <a:schemeClr val="bg1">
                  <a:lumMod val="6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5" name="Immagine 24"/>
            <p:cNvPicPr>
              <a:picLocks noChangeAspect="1"/>
            </p:cNvPicPr>
            <p:nvPr/>
          </p:nvPicPr>
          <p:blipFill rotWithShape="1">
            <a:blip r:embed="rId6"/>
            <a:srcRect l="68890" t="25048" r="5171" b="21901"/>
            <a:stretch/>
          </p:blipFill>
          <p:spPr>
            <a:xfrm>
              <a:off x="2628179" y="3745913"/>
              <a:ext cx="675723" cy="777381"/>
            </a:xfrm>
            <a:prstGeom prst="rect">
              <a:avLst/>
            </a:prstGeom>
            <a:ln w="3175">
              <a:solidFill>
                <a:schemeClr val="tx1"/>
              </a:solidFill>
            </a:ln>
          </p:spPr>
        </p:pic>
        <p:sp>
          <p:nvSpPr>
            <p:cNvPr id="26" name="Rettangolo 25"/>
            <p:cNvSpPr/>
            <p:nvPr/>
          </p:nvSpPr>
          <p:spPr>
            <a:xfrm>
              <a:off x="1856740" y="4261269"/>
              <a:ext cx="45719" cy="53296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cxnSp>
          <p:nvCxnSpPr>
            <p:cNvPr id="27" name="Connettore 1 26"/>
            <p:cNvCxnSpPr/>
            <p:nvPr/>
          </p:nvCxnSpPr>
          <p:spPr>
            <a:xfrm flipV="1">
              <a:off x="1902459" y="3745913"/>
              <a:ext cx="725720" cy="515356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ttore 1 27"/>
            <p:cNvCxnSpPr/>
            <p:nvPr/>
          </p:nvCxnSpPr>
          <p:spPr>
            <a:xfrm>
              <a:off x="1902459" y="4314565"/>
              <a:ext cx="725720" cy="208729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CasellaDiTesto 28"/>
            <p:cNvSpPr txBox="1"/>
            <p:nvPr/>
          </p:nvSpPr>
          <p:spPr>
            <a:xfrm>
              <a:off x="2276481" y="4512123"/>
              <a:ext cx="1356874" cy="4514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400"/>
                </a:lnSpc>
              </a:pPr>
              <a:r>
                <a:rPr lang="it-IT" sz="1400" dirty="0" err="1" smtClean="0">
                  <a:latin typeface="Calibri Light" panose="020F0302020204030204" pitchFamily="34" charset="0"/>
                </a:rPr>
                <a:t>gray</a:t>
              </a:r>
              <a:r>
                <a:rPr lang="it-IT" sz="1400" dirty="0" smtClean="0">
                  <a:latin typeface="Calibri Light" panose="020F0302020204030204" pitchFamily="34" charset="0"/>
                </a:rPr>
                <a:t> </a:t>
              </a:r>
              <a:r>
                <a:rPr lang="it-IT" sz="1400" dirty="0" err="1" smtClean="0">
                  <a:latin typeface="Calibri Light" panose="020F0302020204030204" pitchFamily="34" charset="0"/>
                </a:rPr>
                <a:t>level</a:t>
              </a:r>
              <a:r>
                <a:rPr lang="it-IT" sz="1400" dirty="0" smtClean="0">
                  <a:latin typeface="Calibri Light" panose="020F0302020204030204" pitchFamily="34" charset="0"/>
                </a:rPr>
                <a:t> </a:t>
              </a:r>
              <a:r>
                <a:rPr lang="it-IT" sz="1400" dirty="0" err="1" smtClean="0">
                  <a:latin typeface="Calibri Light" panose="020F0302020204030204" pitchFamily="34" charset="0"/>
                </a:rPr>
                <a:t>intensity</a:t>
              </a:r>
              <a:endParaRPr lang="it-IT" sz="1400" spc="-40" dirty="0">
                <a:latin typeface="Calibri Light" panose="020F0302020204030204" pitchFamily="34" charset="0"/>
              </a:endParaRPr>
            </a:p>
          </p:txBody>
        </p:sp>
        <p:sp>
          <p:nvSpPr>
            <p:cNvPr id="30" name="Rettangolo 29"/>
            <p:cNvSpPr/>
            <p:nvPr/>
          </p:nvSpPr>
          <p:spPr>
            <a:xfrm>
              <a:off x="2921980" y="4261269"/>
              <a:ext cx="36000" cy="36000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cxnSp>
          <p:nvCxnSpPr>
            <p:cNvPr id="31" name="Connettore 2 30"/>
            <p:cNvCxnSpPr/>
            <p:nvPr/>
          </p:nvCxnSpPr>
          <p:spPr>
            <a:xfrm flipV="1">
              <a:off x="2940739" y="4305040"/>
              <a:ext cx="0" cy="252000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877410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/>
          <p:cNvSpPr>
            <a:spLocks noGrp="1"/>
          </p:cNvSpPr>
          <p:nvPr>
            <p:ph type="body" sz="quarter" idx="10"/>
          </p:nvPr>
        </p:nvSpPr>
        <p:spPr>
          <a:xfrm>
            <a:off x="206644" y="774050"/>
            <a:ext cx="8661131" cy="4448468"/>
          </a:xfrm>
        </p:spPr>
        <p:txBody>
          <a:bodyPr/>
          <a:lstStyle/>
          <a:p>
            <a:r>
              <a:rPr lang="en-US" b="1" dirty="0" smtClean="0"/>
              <a:t>RGB</a:t>
            </a:r>
            <a:r>
              <a:rPr lang="en-US" dirty="0" smtClean="0"/>
              <a:t> and other similar color models (e.g. CMY) are </a:t>
            </a:r>
            <a:r>
              <a:rPr lang="en-US" i="1" dirty="0" smtClean="0"/>
              <a:t>not suited </a:t>
            </a:r>
            <a:r>
              <a:rPr lang="en-US" dirty="0" smtClean="0"/>
              <a:t>for </a:t>
            </a:r>
            <a:r>
              <a:rPr lang="en-US" b="1" dirty="0" smtClean="0"/>
              <a:t>describing</a:t>
            </a:r>
            <a:r>
              <a:rPr lang="en-US" dirty="0" smtClean="0"/>
              <a:t> colors in terms that are practical to </a:t>
            </a:r>
            <a:r>
              <a:rPr lang="en-US" b="1" dirty="0" smtClean="0"/>
              <a:t>human interpretation</a:t>
            </a:r>
          </a:p>
          <a:p>
            <a:pPr lvl="1"/>
            <a:r>
              <a:rPr lang="en-US" dirty="0" smtClean="0"/>
              <a:t>one </a:t>
            </a:r>
            <a:r>
              <a:rPr lang="en-US" dirty="0"/>
              <a:t>does not refer to </a:t>
            </a:r>
            <a:r>
              <a:rPr lang="en-US" dirty="0" smtClean="0"/>
              <a:t>the color </a:t>
            </a:r>
            <a:r>
              <a:rPr lang="en-US" dirty="0"/>
              <a:t>of an automobile by giving the percentage of each of the primaries </a:t>
            </a:r>
            <a:r>
              <a:rPr lang="en-US" dirty="0" smtClean="0"/>
              <a:t>composing its color</a:t>
            </a:r>
          </a:p>
          <a:p>
            <a:pPr lvl="1"/>
            <a:r>
              <a:rPr lang="en-US" dirty="0" smtClean="0"/>
              <a:t>we </a:t>
            </a:r>
            <a:r>
              <a:rPr lang="en-US" dirty="0"/>
              <a:t>do not think of color images as being </a:t>
            </a:r>
            <a:r>
              <a:rPr lang="en-US" dirty="0" smtClean="0"/>
              <a:t>composed of </a:t>
            </a:r>
            <a:r>
              <a:rPr lang="en-US" dirty="0"/>
              <a:t>three primary images that combine to form that single </a:t>
            </a:r>
            <a:r>
              <a:rPr lang="en-US" dirty="0" smtClean="0"/>
              <a:t>image</a:t>
            </a:r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HSI color model</a:t>
            </a:r>
            <a:endParaRPr lang="en-US" dirty="0"/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920" b="15666"/>
          <a:stretch/>
        </p:blipFill>
        <p:spPr>
          <a:xfrm>
            <a:off x="1704975" y="2847976"/>
            <a:ext cx="5229225" cy="2209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547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/>
          <p:cNvSpPr>
            <a:spLocks noGrp="1"/>
          </p:cNvSpPr>
          <p:nvPr>
            <p:ph type="body" sz="quarter" idx="10"/>
          </p:nvPr>
        </p:nvSpPr>
        <p:spPr>
          <a:xfrm>
            <a:off x="206644" y="774050"/>
            <a:ext cx="3610976" cy="4099574"/>
          </a:xfrm>
        </p:spPr>
        <p:txBody>
          <a:bodyPr anchor="ctr" anchorCtr="0"/>
          <a:lstStyle/>
          <a:p>
            <a:r>
              <a:rPr lang="en-US" dirty="0"/>
              <a:t>w</a:t>
            </a:r>
            <a:r>
              <a:rPr lang="en-US" dirty="0" smtClean="0"/>
              <a:t>hen </a:t>
            </a:r>
            <a:r>
              <a:rPr lang="en-US" dirty="0"/>
              <a:t>humans view a color object, we describe it by </a:t>
            </a:r>
            <a:r>
              <a:rPr lang="en-US" dirty="0" smtClean="0"/>
              <a:t>its: </a:t>
            </a:r>
          </a:p>
          <a:p>
            <a:pPr lvl="1"/>
            <a:r>
              <a:rPr lang="en-US" b="1" dirty="0" smtClean="0"/>
              <a:t>hue</a:t>
            </a:r>
            <a:r>
              <a:rPr lang="en-US" dirty="0" smtClean="0"/>
              <a:t> (H): the dominant color</a:t>
            </a:r>
          </a:p>
          <a:p>
            <a:pPr lvl="1"/>
            <a:endParaRPr lang="en-US" dirty="0" smtClean="0"/>
          </a:p>
          <a:p>
            <a:pPr lvl="1"/>
            <a:r>
              <a:rPr lang="en-US" b="1" dirty="0" smtClean="0"/>
              <a:t>saturation</a:t>
            </a:r>
            <a:r>
              <a:rPr lang="en-US" dirty="0" smtClean="0"/>
              <a:t> (S): </a:t>
            </a:r>
            <a:r>
              <a:rPr lang="en-US" dirty="0"/>
              <a:t>color </a:t>
            </a:r>
            <a:r>
              <a:rPr lang="en-US" dirty="0" smtClean="0"/>
              <a:t>purity</a:t>
            </a:r>
            <a:r>
              <a:rPr lang="en-US" dirty="0"/>
              <a:t> </a:t>
            </a:r>
            <a:r>
              <a:rPr lang="en-US" dirty="0" smtClean="0"/>
              <a:t>(</a:t>
            </a:r>
            <a:r>
              <a:rPr lang="en-US" b="1" dirty="0" smtClean="0">
                <a:solidFill>
                  <a:srgbClr val="FF9C9B"/>
                </a:solidFill>
              </a:rPr>
              <a:t>pink</a:t>
            </a:r>
            <a:r>
              <a:rPr lang="en-US" dirty="0" smtClean="0">
                <a:solidFill>
                  <a:srgbClr val="FF9C9B"/>
                </a:solidFill>
              </a:rPr>
              <a:t> </a:t>
            </a:r>
            <a:r>
              <a:rPr lang="en-US" dirty="0"/>
              <a:t>is half saturated red)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b="1" dirty="0" smtClean="0"/>
              <a:t>brightness</a:t>
            </a:r>
            <a:r>
              <a:rPr lang="en-US" dirty="0" smtClean="0"/>
              <a:t> (B/V), or </a:t>
            </a:r>
            <a:r>
              <a:rPr lang="en-US" i="1" dirty="0" smtClean="0"/>
              <a:t>lightness</a:t>
            </a:r>
            <a:r>
              <a:rPr lang="en-US" dirty="0" smtClean="0"/>
              <a:t> (L), or  </a:t>
            </a:r>
            <a:r>
              <a:rPr lang="en-US" i="1" dirty="0" smtClean="0"/>
              <a:t>intensity</a:t>
            </a:r>
            <a:r>
              <a:rPr lang="en-US" dirty="0" smtClean="0"/>
              <a:t> (I): amount of light</a:t>
            </a:r>
            <a:endParaRPr lang="en-US" i="1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HS* color model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776"/>
          <a:stretch>
            <a:fillRect/>
          </a:stretch>
        </p:blipFill>
        <p:spPr bwMode="auto">
          <a:xfrm>
            <a:off x="4442130" y="1441451"/>
            <a:ext cx="4701870" cy="3206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t="51776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" name="Immagin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484" b="1352"/>
          <a:stretch/>
        </p:blipFill>
        <p:spPr>
          <a:xfrm>
            <a:off x="857250" y="2389187"/>
            <a:ext cx="2960370" cy="2317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Immagin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250" y="3429000"/>
            <a:ext cx="2960370" cy="2413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Immagin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250" y="4451351"/>
            <a:ext cx="2960370" cy="23495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35459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</a:t>
            </a:r>
            <a:r>
              <a:rPr lang="en-US" dirty="0" smtClean="0"/>
              <a:t>rocessing </a:t>
            </a:r>
            <a:r>
              <a:rPr lang="en-US" dirty="0"/>
              <a:t>can be more easy in </a:t>
            </a:r>
            <a:r>
              <a:rPr lang="en-US" dirty="0" smtClean="0"/>
              <a:t>HS* </a:t>
            </a:r>
            <a:r>
              <a:rPr lang="en-US" dirty="0"/>
              <a:t>space, since its effects </a:t>
            </a:r>
            <a:r>
              <a:rPr lang="en-US" dirty="0" smtClean="0"/>
              <a:t>are more </a:t>
            </a:r>
            <a:r>
              <a:rPr lang="en-US" dirty="0"/>
              <a:t>predictable in terms of color </a:t>
            </a:r>
            <a:r>
              <a:rPr lang="en-US" dirty="0" smtClean="0"/>
              <a:t>modification</a:t>
            </a:r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HS* processing example</a:t>
            </a:r>
            <a:endParaRPr lang="en-US" dirty="0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820" y="1910580"/>
            <a:ext cx="7329198" cy="2775719"/>
          </a:xfrm>
          <a:prstGeom prst="rect">
            <a:avLst/>
          </a:prstGeom>
        </p:spPr>
      </p:pic>
      <p:sp>
        <p:nvSpPr>
          <p:cNvPr id="5" name="Ritaglia singolo angolo rettangolo 108"/>
          <p:cNvSpPr/>
          <p:nvPr/>
        </p:nvSpPr>
        <p:spPr>
          <a:xfrm>
            <a:off x="2447320" y="4709571"/>
            <a:ext cx="1267018" cy="353412"/>
          </a:xfrm>
          <a:prstGeom prst="snip1Rect">
            <a:avLst>
              <a:gd name="adj" fmla="val 0"/>
            </a:avLst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0" rtlCol="0" anchor="ctr" anchorCtr="0"/>
          <a:lstStyle/>
          <a:p>
            <a:pPr algn="ctr">
              <a:spcAft>
                <a:spcPts val="600"/>
              </a:spcAft>
            </a:pPr>
            <a:r>
              <a:rPr lang="en-US" sz="2000" spc="-50" dirty="0" smtClean="0">
                <a:solidFill>
                  <a:schemeClr val="tx1"/>
                </a:solidFill>
                <a:latin typeface="Calibri Light" panose="020F0302020204030204" pitchFamily="34" charset="0"/>
              </a:rPr>
              <a:t>H</a:t>
            </a:r>
            <a:endParaRPr lang="en-US" sz="2000" spc="-50" dirty="0">
              <a:solidFill>
                <a:schemeClr val="tx1"/>
              </a:solidFill>
              <a:latin typeface="Calibri Light" panose="020F0302020204030204" pitchFamily="34" charset="0"/>
            </a:endParaRPr>
          </a:p>
        </p:txBody>
      </p:sp>
      <p:sp>
        <p:nvSpPr>
          <p:cNvPr id="6" name="Ritaglia singolo angolo rettangolo 108"/>
          <p:cNvSpPr/>
          <p:nvPr/>
        </p:nvSpPr>
        <p:spPr>
          <a:xfrm>
            <a:off x="3999895" y="4709571"/>
            <a:ext cx="1267018" cy="353412"/>
          </a:xfrm>
          <a:prstGeom prst="snip1Rect">
            <a:avLst>
              <a:gd name="adj" fmla="val 0"/>
            </a:avLst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0" rtlCol="0" anchor="ctr" anchorCtr="0"/>
          <a:lstStyle/>
          <a:p>
            <a:pPr algn="ctr">
              <a:spcAft>
                <a:spcPts val="600"/>
              </a:spcAft>
            </a:pPr>
            <a:r>
              <a:rPr lang="en-US" sz="2000" spc="-50" dirty="0" smtClean="0">
                <a:solidFill>
                  <a:schemeClr val="tx1"/>
                </a:solidFill>
                <a:latin typeface="Calibri Light" panose="020F0302020204030204" pitchFamily="34" charset="0"/>
              </a:rPr>
              <a:t>S</a:t>
            </a:r>
            <a:endParaRPr lang="en-US" sz="2000" spc="-50" dirty="0">
              <a:solidFill>
                <a:schemeClr val="tx1"/>
              </a:solidFill>
              <a:latin typeface="Calibri Light" panose="020F0302020204030204" pitchFamily="34" charset="0"/>
            </a:endParaRPr>
          </a:p>
        </p:txBody>
      </p:sp>
      <p:sp>
        <p:nvSpPr>
          <p:cNvPr id="7" name="Ritaglia singolo angolo rettangolo 108"/>
          <p:cNvSpPr/>
          <p:nvPr/>
        </p:nvSpPr>
        <p:spPr>
          <a:xfrm>
            <a:off x="5419313" y="4714779"/>
            <a:ext cx="1267018" cy="353412"/>
          </a:xfrm>
          <a:prstGeom prst="snip1Rect">
            <a:avLst>
              <a:gd name="adj" fmla="val 0"/>
            </a:avLst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0" rtlCol="0" anchor="ctr" anchorCtr="0"/>
          <a:lstStyle/>
          <a:p>
            <a:pPr algn="ctr">
              <a:spcAft>
                <a:spcPts val="600"/>
              </a:spcAft>
            </a:pPr>
            <a:r>
              <a:rPr lang="en-US" sz="2000" spc="-50" dirty="0">
                <a:solidFill>
                  <a:schemeClr val="tx1"/>
                </a:solidFill>
                <a:latin typeface="Calibri Light" panose="020F0302020204030204" pitchFamily="34" charset="0"/>
              </a:rPr>
              <a:t>V</a:t>
            </a:r>
          </a:p>
        </p:txBody>
      </p:sp>
    </p:spTree>
    <p:extLst>
      <p:ext uri="{BB962C8B-B14F-4D97-AF65-F5344CB8AC3E}">
        <p14:creationId xmlns:p14="http://schemas.microsoft.com/office/powerpoint/2010/main" val="3609168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e.g. smoothing</a:t>
            </a:r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Color image processing: spatial filtering</a:t>
            </a:r>
            <a:endParaRPr lang="en-US" dirty="0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143" y="1840642"/>
            <a:ext cx="7302012" cy="2388457"/>
          </a:xfrm>
          <a:prstGeom prst="rect">
            <a:avLst/>
          </a:prstGeom>
        </p:spPr>
      </p:pic>
      <p:sp>
        <p:nvSpPr>
          <p:cNvPr id="6" name="Ritaglia singolo angolo rettangolo 108"/>
          <p:cNvSpPr/>
          <p:nvPr/>
        </p:nvSpPr>
        <p:spPr>
          <a:xfrm>
            <a:off x="973143" y="4388955"/>
            <a:ext cx="2391380" cy="353412"/>
          </a:xfrm>
          <a:prstGeom prst="snip1Rect">
            <a:avLst>
              <a:gd name="adj" fmla="val 0"/>
            </a:avLst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0" rtlCol="0" anchor="ctr" anchorCtr="0"/>
          <a:lstStyle/>
          <a:p>
            <a:pPr algn="ctr">
              <a:spcAft>
                <a:spcPts val="600"/>
              </a:spcAft>
            </a:pPr>
            <a:r>
              <a:rPr lang="en-US" sz="2000" dirty="0" smtClean="0">
                <a:solidFill>
                  <a:schemeClr val="tx1"/>
                </a:solidFill>
                <a:latin typeface="Calibri Light" panose="020F0302020204030204" pitchFamily="34" charset="0"/>
              </a:rPr>
              <a:t>smoothing in R,G,B</a:t>
            </a:r>
            <a:endParaRPr lang="en-US" sz="2000" dirty="0">
              <a:solidFill>
                <a:schemeClr val="tx1"/>
              </a:solidFill>
              <a:latin typeface="Calibri Light" panose="020F0302020204030204" pitchFamily="34" charset="0"/>
            </a:endParaRPr>
          </a:p>
        </p:txBody>
      </p:sp>
      <p:sp>
        <p:nvSpPr>
          <p:cNvPr id="7" name="Ritaglia singolo angolo rettangolo 108"/>
          <p:cNvSpPr/>
          <p:nvPr/>
        </p:nvSpPr>
        <p:spPr>
          <a:xfrm>
            <a:off x="3364523" y="4388955"/>
            <a:ext cx="2391380" cy="353412"/>
          </a:xfrm>
          <a:prstGeom prst="snip1Rect">
            <a:avLst>
              <a:gd name="adj" fmla="val 0"/>
            </a:avLst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0" rtlCol="0" anchor="ctr" anchorCtr="0"/>
          <a:lstStyle/>
          <a:p>
            <a:pPr algn="ctr">
              <a:spcAft>
                <a:spcPts val="600"/>
              </a:spcAft>
            </a:pPr>
            <a:r>
              <a:rPr lang="en-US" sz="2000" dirty="0" smtClean="0">
                <a:solidFill>
                  <a:schemeClr val="tx1"/>
                </a:solidFill>
                <a:latin typeface="Calibri Light" panose="020F0302020204030204" pitchFamily="34" charset="0"/>
              </a:rPr>
              <a:t>smoothing in V</a:t>
            </a:r>
            <a:endParaRPr lang="en-US" sz="2000" dirty="0">
              <a:solidFill>
                <a:schemeClr val="tx1"/>
              </a:solidFill>
              <a:latin typeface="Calibri Light" panose="020F0302020204030204" pitchFamily="34" charset="0"/>
            </a:endParaRPr>
          </a:p>
        </p:txBody>
      </p:sp>
      <p:sp>
        <p:nvSpPr>
          <p:cNvPr id="8" name="Ritaglia singolo angolo rettangolo 108"/>
          <p:cNvSpPr/>
          <p:nvPr/>
        </p:nvSpPr>
        <p:spPr>
          <a:xfrm>
            <a:off x="5883775" y="4388955"/>
            <a:ext cx="2391380" cy="353412"/>
          </a:xfrm>
          <a:prstGeom prst="snip1Rect">
            <a:avLst>
              <a:gd name="adj" fmla="val 0"/>
            </a:avLst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0" rtlCol="0" anchor="ctr" anchorCtr="0"/>
          <a:lstStyle/>
          <a:p>
            <a:pPr algn="ctr">
              <a:spcAft>
                <a:spcPts val="600"/>
              </a:spcAft>
            </a:pPr>
            <a:r>
              <a:rPr lang="en-US" sz="2000" dirty="0" smtClean="0">
                <a:solidFill>
                  <a:schemeClr val="tx1"/>
                </a:solidFill>
                <a:latin typeface="Calibri Light" panose="020F0302020204030204" pitchFamily="34" charset="0"/>
              </a:rPr>
              <a:t>difference</a:t>
            </a:r>
            <a:endParaRPr lang="en-US" sz="2000" dirty="0">
              <a:solidFill>
                <a:schemeClr val="tx1"/>
              </a:solidFill>
              <a:latin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7727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the choice of the color model can matter...</a:t>
            </a:r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Color image processing: histogram equalization</a:t>
            </a:r>
            <a:endParaRPr lang="en-US" dirty="0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15" t="8176" r="11819" b="11634"/>
          <a:stretch/>
        </p:blipFill>
        <p:spPr>
          <a:xfrm>
            <a:off x="364365" y="1689988"/>
            <a:ext cx="2565131" cy="2464017"/>
          </a:xfrm>
          <a:prstGeom prst="rect">
            <a:avLst/>
          </a:prstGeom>
        </p:spPr>
      </p:pic>
      <p:pic>
        <p:nvPicPr>
          <p:cNvPr id="5" name="Immagin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46" t="8400" r="11761" b="11810"/>
          <a:stretch/>
        </p:blipFill>
        <p:spPr>
          <a:xfrm>
            <a:off x="3272397" y="1689988"/>
            <a:ext cx="2609850" cy="2487130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35" t="8166" r="11748" b="11666"/>
          <a:stretch/>
        </p:blipFill>
        <p:spPr>
          <a:xfrm>
            <a:off x="6196571" y="1689988"/>
            <a:ext cx="2601785" cy="2487130"/>
          </a:xfrm>
          <a:prstGeom prst="rect">
            <a:avLst/>
          </a:prstGeom>
        </p:spPr>
      </p:pic>
      <p:sp>
        <p:nvSpPr>
          <p:cNvPr id="7" name="Ritaglia singolo angolo rettangolo 108"/>
          <p:cNvSpPr/>
          <p:nvPr/>
        </p:nvSpPr>
        <p:spPr>
          <a:xfrm>
            <a:off x="448187" y="4310685"/>
            <a:ext cx="2391380" cy="353412"/>
          </a:xfrm>
          <a:prstGeom prst="snip1Rect">
            <a:avLst>
              <a:gd name="adj" fmla="val 0"/>
            </a:avLst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0" rtlCol="0" anchor="ctr" anchorCtr="0"/>
          <a:lstStyle/>
          <a:p>
            <a:pPr algn="ctr">
              <a:spcAft>
                <a:spcPts val="600"/>
              </a:spcAft>
            </a:pPr>
            <a:r>
              <a:rPr lang="en-US" sz="2000" dirty="0" smtClean="0">
                <a:solidFill>
                  <a:schemeClr val="tx1"/>
                </a:solidFill>
                <a:latin typeface="Calibri Light" panose="020F0302020204030204" pitchFamily="34" charset="0"/>
              </a:rPr>
              <a:t>original image</a:t>
            </a:r>
            <a:endParaRPr lang="en-US" sz="2000" dirty="0">
              <a:solidFill>
                <a:schemeClr val="tx1"/>
              </a:solidFill>
              <a:latin typeface="Calibri Light" panose="020F0302020204030204" pitchFamily="34" charset="0"/>
            </a:endParaRPr>
          </a:p>
        </p:txBody>
      </p:sp>
      <p:sp>
        <p:nvSpPr>
          <p:cNvPr id="8" name="Ritaglia singolo angolo rettangolo 108"/>
          <p:cNvSpPr/>
          <p:nvPr/>
        </p:nvSpPr>
        <p:spPr>
          <a:xfrm>
            <a:off x="3362837" y="4449420"/>
            <a:ext cx="2391380" cy="353412"/>
          </a:xfrm>
          <a:prstGeom prst="snip1Rect">
            <a:avLst>
              <a:gd name="adj" fmla="val 0"/>
            </a:avLst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0" rtlCol="0" anchor="ctr" anchorCtr="0"/>
          <a:lstStyle/>
          <a:p>
            <a:pPr algn="ctr">
              <a:spcAft>
                <a:spcPts val="600"/>
              </a:spcAft>
            </a:pPr>
            <a:r>
              <a:rPr lang="en-US" sz="2000" dirty="0" smtClean="0">
                <a:solidFill>
                  <a:schemeClr val="tx1"/>
                </a:solidFill>
                <a:latin typeface="Calibri Light" panose="020F0302020204030204" pitchFamily="34" charset="0"/>
              </a:rPr>
              <a:t>histogram equalization in R,G,B</a:t>
            </a:r>
            <a:endParaRPr lang="en-US" sz="2000" dirty="0">
              <a:solidFill>
                <a:schemeClr val="tx1"/>
              </a:solidFill>
              <a:latin typeface="Calibri Light" panose="020F0302020204030204" pitchFamily="34" charset="0"/>
            </a:endParaRPr>
          </a:p>
        </p:txBody>
      </p:sp>
      <p:sp>
        <p:nvSpPr>
          <p:cNvPr id="9" name="Ritaglia singolo angolo rettangolo 108"/>
          <p:cNvSpPr/>
          <p:nvPr/>
        </p:nvSpPr>
        <p:spPr>
          <a:xfrm>
            <a:off x="6321251" y="4449420"/>
            <a:ext cx="2391380" cy="353412"/>
          </a:xfrm>
          <a:prstGeom prst="snip1Rect">
            <a:avLst>
              <a:gd name="adj" fmla="val 0"/>
            </a:avLst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0" rtlCol="0" anchor="ctr" anchorCtr="0"/>
          <a:lstStyle/>
          <a:p>
            <a:pPr algn="ctr">
              <a:spcAft>
                <a:spcPts val="600"/>
              </a:spcAft>
            </a:pPr>
            <a:r>
              <a:rPr lang="en-US" sz="2000" dirty="0" smtClean="0">
                <a:solidFill>
                  <a:schemeClr val="tx1"/>
                </a:solidFill>
                <a:latin typeface="Calibri Light" panose="020F0302020204030204" pitchFamily="34" charset="0"/>
              </a:rPr>
              <a:t>histogram equalization in V</a:t>
            </a:r>
            <a:endParaRPr lang="en-US" sz="2000" dirty="0">
              <a:solidFill>
                <a:schemeClr val="tx1"/>
              </a:solidFill>
              <a:latin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3521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/>
          <p:cNvSpPr>
            <a:spLocks noGrp="1"/>
          </p:cNvSpPr>
          <p:nvPr>
            <p:ph type="body" sz="quarter" idx="10"/>
          </p:nvPr>
        </p:nvSpPr>
        <p:spPr>
          <a:xfrm>
            <a:off x="206644" y="774050"/>
            <a:ext cx="4451081" cy="4448468"/>
          </a:xfrm>
        </p:spPr>
        <p:txBody>
          <a:bodyPr anchor="ctr" anchorCtr="0"/>
          <a:lstStyle/>
          <a:p>
            <a:r>
              <a:rPr lang="en-US" b="1" dirty="0" err="1" smtClean="0"/>
              <a:t>pseudocolor</a:t>
            </a:r>
            <a:r>
              <a:rPr lang="en-US" dirty="0" smtClean="0"/>
              <a:t> </a:t>
            </a:r>
            <a:r>
              <a:rPr lang="en-US" dirty="0"/>
              <a:t>(also called </a:t>
            </a:r>
            <a:r>
              <a:rPr lang="en-US" i="1" dirty="0" smtClean="0"/>
              <a:t>false</a:t>
            </a:r>
            <a:r>
              <a:rPr lang="en-US" dirty="0" smtClean="0"/>
              <a:t> color</a:t>
            </a:r>
            <a:r>
              <a:rPr lang="en-US" dirty="0"/>
              <a:t>) image processing consists </a:t>
            </a:r>
            <a:r>
              <a:rPr lang="en-US" dirty="0" smtClean="0"/>
              <a:t>of </a:t>
            </a:r>
            <a:r>
              <a:rPr lang="en-US" dirty="0"/>
              <a:t>assigning </a:t>
            </a:r>
            <a:r>
              <a:rPr lang="en-US" dirty="0" smtClean="0"/>
              <a:t>colors to </a:t>
            </a:r>
            <a:r>
              <a:rPr lang="en-US" dirty="0"/>
              <a:t>gray values based on a </a:t>
            </a:r>
            <a:r>
              <a:rPr lang="en-US" b="1" dirty="0"/>
              <a:t>specified</a:t>
            </a:r>
            <a:r>
              <a:rPr lang="en-US" dirty="0"/>
              <a:t> </a:t>
            </a:r>
            <a:r>
              <a:rPr lang="en-US" dirty="0" smtClean="0"/>
              <a:t>criterion</a:t>
            </a:r>
          </a:p>
          <a:p>
            <a:r>
              <a:rPr lang="en-US" dirty="0" smtClean="0"/>
              <a:t>e.g. </a:t>
            </a:r>
            <a:r>
              <a:rPr lang="en-US" b="1" dirty="0" smtClean="0"/>
              <a:t>intensity slicing</a:t>
            </a:r>
          </a:p>
          <a:p>
            <a:pPr lvl="1"/>
            <a:r>
              <a:rPr lang="en-US" dirty="0" smtClean="0"/>
              <a:t>the image is interpreted </a:t>
            </a:r>
            <a:r>
              <a:rPr lang="en-US" dirty="0"/>
              <a:t>as a </a:t>
            </a:r>
            <a:r>
              <a:rPr lang="en-US" b="1" dirty="0"/>
              <a:t>3-D function </a:t>
            </a:r>
            <a:r>
              <a:rPr lang="en-US" dirty="0"/>
              <a:t>(intensity versus spatial </a:t>
            </a:r>
            <a:r>
              <a:rPr lang="en-US" dirty="0" smtClean="0"/>
              <a:t>coordinates)</a:t>
            </a:r>
          </a:p>
          <a:p>
            <a:pPr lvl="1"/>
            <a:r>
              <a:rPr lang="en-US" b="1" dirty="0" smtClean="0"/>
              <a:t>planes</a:t>
            </a:r>
            <a:r>
              <a:rPr lang="en-US" dirty="0" smtClean="0"/>
              <a:t> are placed parallel </a:t>
            </a:r>
            <a:r>
              <a:rPr lang="en-US" dirty="0"/>
              <a:t>to the </a:t>
            </a:r>
            <a:r>
              <a:rPr lang="en-US" dirty="0" smtClean="0"/>
              <a:t>coordinate </a:t>
            </a:r>
            <a:r>
              <a:rPr lang="en-US" dirty="0"/>
              <a:t>plane of </a:t>
            </a:r>
            <a:r>
              <a:rPr lang="en-US" dirty="0" smtClean="0"/>
              <a:t>the image</a:t>
            </a:r>
          </a:p>
          <a:p>
            <a:pPr lvl="1"/>
            <a:r>
              <a:rPr lang="en-US" dirty="0" smtClean="0"/>
              <a:t>each </a:t>
            </a:r>
            <a:r>
              <a:rPr lang="en-US" dirty="0"/>
              <a:t>plane then "</a:t>
            </a:r>
            <a:r>
              <a:rPr lang="en-US" i="1" dirty="0"/>
              <a:t>slices</a:t>
            </a:r>
            <a:r>
              <a:rPr lang="en-US" dirty="0"/>
              <a:t>" the function in the area of </a:t>
            </a:r>
            <a:r>
              <a:rPr lang="en-US" dirty="0" smtClean="0"/>
              <a:t>intersection</a:t>
            </a:r>
          </a:p>
          <a:p>
            <a:pPr lvl="1"/>
            <a:r>
              <a:rPr lang="en-US" dirty="0" smtClean="0"/>
              <a:t>a </a:t>
            </a:r>
            <a:r>
              <a:rPr lang="en-US" dirty="0"/>
              <a:t>different </a:t>
            </a:r>
            <a:r>
              <a:rPr lang="en-US" b="1" dirty="0"/>
              <a:t>color</a:t>
            </a:r>
            <a:r>
              <a:rPr lang="en-US" dirty="0"/>
              <a:t> is assigned to </a:t>
            </a:r>
            <a:r>
              <a:rPr lang="en-US" dirty="0" smtClean="0"/>
              <a:t>each plane</a:t>
            </a:r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Pseudocolor</a:t>
            </a:r>
            <a:r>
              <a:rPr lang="en-US" dirty="0" smtClean="0"/>
              <a:t> image processing</a:t>
            </a:r>
            <a:endParaRPr lang="en-US" dirty="0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6422" y="1392699"/>
            <a:ext cx="4007078" cy="3375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11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Pseudocolor</a:t>
            </a:r>
            <a:r>
              <a:rPr lang="en-US" dirty="0" smtClean="0"/>
              <a:t> image processing: heat maps</a:t>
            </a:r>
            <a:endParaRPr lang="en-US" dirty="0"/>
          </a:p>
        </p:txBody>
      </p:sp>
      <p:pic>
        <p:nvPicPr>
          <p:cNvPr id="7" name="Immagin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251" y="1352550"/>
            <a:ext cx="5584602" cy="3789109"/>
          </a:xfrm>
          <a:prstGeom prst="rect">
            <a:avLst/>
          </a:prstGeom>
        </p:spPr>
      </p:pic>
      <p:pic>
        <p:nvPicPr>
          <p:cNvPr id="8" name="Immagin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9928" y="1971675"/>
            <a:ext cx="2244601" cy="2260243"/>
          </a:xfrm>
          <a:prstGeom prst="rect">
            <a:avLst/>
          </a:prstGeom>
        </p:spPr>
      </p:pic>
      <p:sp>
        <p:nvSpPr>
          <p:cNvPr id="11" name="Segnaposto testo 1"/>
          <p:cNvSpPr>
            <a:spLocks noGrp="1"/>
          </p:cNvSpPr>
          <p:nvPr>
            <p:ph type="body" sz="quarter" idx="10"/>
          </p:nvPr>
        </p:nvSpPr>
        <p:spPr>
          <a:xfrm>
            <a:off x="206644" y="774050"/>
            <a:ext cx="8658387" cy="492775"/>
          </a:xfrm>
        </p:spPr>
        <p:txBody>
          <a:bodyPr/>
          <a:lstStyle/>
          <a:p>
            <a:r>
              <a:rPr lang="en-US" dirty="0" smtClean="0"/>
              <a:t>intensity slicing mapping intensity to </a:t>
            </a:r>
            <a:r>
              <a:rPr lang="en-US" b="1" dirty="0" smtClean="0"/>
              <a:t>H</a:t>
            </a:r>
            <a:r>
              <a:rPr lang="en-US" dirty="0" smtClean="0"/>
              <a:t> (between 240° and 0°) yields </a:t>
            </a:r>
            <a:r>
              <a:rPr lang="en-US" i="1" dirty="0" smtClean="0"/>
              <a:t>heat maps</a:t>
            </a:r>
            <a:endParaRPr lang="en-US" i="1" dirty="0"/>
          </a:p>
        </p:txBody>
      </p:sp>
      <p:sp>
        <p:nvSpPr>
          <p:cNvPr id="12" name="Figura a mano libera 11"/>
          <p:cNvSpPr/>
          <p:nvPr/>
        </p:nvSpPr>
        <p:spPr>
          <a:xfrm>
            <a:off x="6972300" y="3086100"/>
            <a:ext cx="1838325" cy="1419225"/>
          </a:xfrm>
          <a:custGeom>
            <a:avLst/>
            <a:gdLst>
              <a:gd name="connsiteX0" fmla="*/ 666750 w 1933575"/>
              <a:gd name="connsiteY0" fmla="*/ 0 h 1419225"/>
              <a:gd name="connsiteX1" fmla="*/ 1933575 w 1933575"/>
              <a:gd name="connsiteY1" fmla="*/ 0 h 1419225"/>
              <a:gd name="connsiteX2" fmla="*/ 1885950 w 1933575"/>
              <a:gd name="connsiteY2" fmla="*/ 1419225 h 1419225"/>
              <a:gd name="connsiteX3" fmla="*/ 0 w 1933575"/>
              <a:gd name="connsiteY3" fmla="*/ 1190625 h 1419225"/>
              <a:gd name="connsiteX4" fmla="*/ 666750 w 1933575"/>
              <a:gd name="connsiteY4" fmla="*/ 0 h 1419225"/>
              <a:gd name="connsiteX0" fmla="*/ 571500 w 1838325"/>
              <a:gd name="connsiteY0" fmla="*/ 0 h 1419225"/>
              <a:gd name="connsiteX1" fmla="*/ 1838325 w 1838325"/>
              <a:gd name="connsiteY1" fmla="*/ 0 h 1419225"/>
              <a:gd name="connsiteX2" fmla="*/ 1790700 w 1838325"/>
              <a:gd name="connsiteY2" fmla="*/ 1419225 h 1419225"/>
              <a:gd name="connsiteX3" fmla="*/ 0 w 1838325"/>
              <a:gd name="connsiteY3" fmla="*/ 1200150 h 1419225"/>
              <a:gd name="connsiteX4" fmla="*/ 571500 w 1838325"/>
              <a:gd name="connsiteY4" fmla="*/ 0 h 1419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38325" h="1419225">
                <a:moveTo>
                  <a:pt x="571500" y="0"/>
                </a:moveTo>
                <a:lnTo>
                  <a:pt x="1838325" y="0"/>
                </a:lnTo>
                <a:lnTo>
                  <a:pt x="1790700" y="1419225"/>
                </a:lnTo>
                <a:lnTo>
                  <a:pt x="0" y="1200150"/>
                </a:lnTo>
                <a:lnTo>
                  <a:pt x="571500" y="0"/>
                </a:lnTo>
                <a:close/>
              </a:path>
            </a:pathLst>
          </a:custGeom>
          <a:solidFill>
            <a:schemeClr val="bg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481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Color images</a:t>
            </a:r>
            <a:endParaRPr lang="en-US" dirty="0"/>
          </a:p>
        </p:txBody>
      </p:sp>
      <p:sp>
        <p:nvSpPr>
          <p:cNvPr id="2" name="Segnaposto testo 1"/>
          <p:cNvSpPr>
            <a:spLocks noGrp="1"/>
          </p:cNvSpPr>
          <p:nvPr>
            <p:ph type="body" sz="quarter" idx="10"/>
          </p:nvPr>
        </p:nvSpPr>
        <p:spPr>
          <a:xfrm>
            <a:off x="206644" y="774050"/>
            <a:ext cx="4584431" cy="4448468"/>
          </a:xfrm>
        </p:spPr>
        <p:txBody>
          <a:bodyPr anchor="ctr" anchorCtr="0"/>
          <a:lstStyle/>
          <a:p>
            <a:r>
              <a:rPr lang="en-US" dirty="0" smtClean="0"/>
              <a:t>color </a:t>
            </a:r>
            <a:r>
              <a:rPr lang="en-US" dirty="0"/>
              <a:t>is a </a:t>
            </a:r>
            <a:r>
              <a:rPr lang="en-US" i="1" dirty="0"/>
              <a:t>feature</a:t>
            </a:r>
            <a:r>
              <a:rPr lang="en-US" dirty="0"/>
              <a:t> that </a:t>
            </a:r>
            <a:r>
              <a:rPr lang="en-US" dirty="0" smtClean="0"/>
              <a:t>can greatly </a:t>
            </a:r>
            <a:r>
              <a:rPr lang="en-US" dirty="0"/>
              <a:t>improve </a:t>
            </a:r>
            <a:r>
              <a:rPr lang="en-US" dirty="0" smtClean="0"/>
              <a:t>the </a:t>
            </a:r>
            <a:r>
              <a:rPr lang="en-US" b="1" dirty="0" smtClean="0"/>
              <a:t>description</a:t>
            </a:r>
            <a:r>
              <a:rPr lang="en-US" dirty="0" smtClean="0"/>
              <a:t> </a:t>
            </a:r>
            <a:r>
              <a:rPr lang="en-US" dirty="0"/>
              <a:t>of the </a:t>
            </a:r>
            <a:r>
              <a:rPr lang="en-US" dirty="0" smtClean="0"/>
              <a:t>scene</a:t>
            </a:r>
            <a:endParaRPr lang="en-US" dirty="0"/>
          </a:p>
          <a:p>
            <a:r>
              <a:rPr lang="en-US" dirty="0"/>
              <a:t>t</a:t>
            </a:r>
            <a:r>
              <a:rPr lang="en-US" dirty="0" smtClean="0"/>
              <a:t>he </a:t>
            </a:r>
            <a:r>
              <a:rPr lang="en-US" b="1" dirty="0"/>
              <a:t>shades of colors </a:t>
            </a:r>
            <a:r>
              <a:rPr lang="en-US" dirty="0"/>
              <a:t>the </a:t>
            </a:r>
            <a:r>
              <a:rPr lang="en-US" dirty="0" smtClean="0"/>
              <a:t>can be </a:t>
            </a:r>
            <a:r>
              <a:rPr lang="en-US" dirty="0"/>
              <a:t>discriminated by </a:t>
            </a:r>
            <a:r>
              <a:rPr lang="en-US" dirty="0" smtClean="0"/>
              <a:t>the human </a:t>
            </a:r>
            <a:r>
              <a:rPr lang="en-US" dirty="0"/>
              <a:t>visual system </a:t>
            </a:r>
            <a:r>
              <a:rPr lang="en-US" dirty="0" smtClean="0"/>
              <a:t>are much </a:t>
            </a:r>
            <a:r>
              <a:rPr lang="en-US" dirty="0"/>
              <a:t>more than the </a:t>
            </a:r>
            <a:r>
              <a:rPr lang="en-US" b="1" dirty="0" smtClean="0"/>
              <a:t>gray</a:t>
            </a:r>
            <a:r>
              <a:rPr lang="en-US" dirty="0"/>
              <a:t> </a:t>
            </a:r>
            <a:r>
              <a:rPr lang="en-US" dirty="0" smtClean="0"/>
              <a:t>ones </a:t>
            </a:r>
            <a:r>
              <a:rPr lang="en-US" dirty="0"/>
              <a:t>(thousands vs. dozens</a:t>
            </a:r>
            <a:r>
              <a:rPr lang="en-US" dirty="0" smtClean="0"/>
              <a:t>)</a:t>
            </a:r>
            <a:endParaRPr lang="en-US" dirty="0"/>
          </a:p>
          <a:p>
            <a:r>
              <a:rPr lang="en-US" dirty="0"/>
              <a:t>t</a:t>
            </a:r>
            <a:r>
              <a:rPr lang="en-US" dirty="0" smtClean="0"/>
              <a:t>he </a:t>
            </a:r>
            <a:r>
              <a:rPr lang="en-US" dirty="0"/>
              <a:t>color can be studied as:</a:t>
            </a:r>
          </a:p>
          <a:p>
            <a:pPr lvl="1"/>
            <a:r>
              <a:rPr lang="en-US" dirty="0" smtClean="0"/>
              <a:t>a </a:t>
            </a:r>
            <a:r>
              <a:rPr lang="en-US" b="1" dirty="0"/>
              <a:t>physical</a:t>
            </a:r>
            <a:r>
              <a:rPr lang="en-US" dirty="0"/>
              <a:t> </a:t>
            </a:r>
            <a:r>
              <a:rPr lang="en-US" dirty="0" smtClean="0"/>
              <a:t>phenomenon</a:t>
            </a:r>
            <a:endParaRPr lang="en-US" dirty="0"/>
          </a:p>
          <a:p>
            <a:pPr lvl="1"/>
            <a:r>
              <a:rPr lang="en-US" dirty="0" smtClean="0"/>
              <a:t>a </a:t>
            </a:r>
            <a:r>
              <a:rPr lang="en-US" b="1" dirty="0"/>
              <a:t>perceptive</a:t>
            </a:r>
            <a:r>
              <a:rPr lang="en-US" dirty="0"/>
              <a:t> phenomenon</a:t>
            </a:r>
          </a:p>
        </p:txBody>
      </p:sp>
      <p:pic>
        <p:nvPicPr>
          <p:cNvPr id="7" name="Immagin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2299" y="882715"/>
            <a:ext cx="2365608" cy="1679510"/>
          </a:xfrm>
          <a:prstGeom prst="rect">
            <a:avLst/>
          </a:prstGeom>
        </p:spPr>
      </p:pic>
      <p:pic>
        <p:nvPicPr>
          <p:cNvPr id="8" name="Immagin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1942" y="1968565"/>
            <a:ext cx="2365608" cy="1679510"/>
          </a:xfrm>
          <a:prstGeom prst="rect">
            <a:avLst/>
          </a:prstGeom>
        </p:spPr>
      </p:pic>
      <p:pic>
        <p:nvPicPr>
          <p:cNvPr id="12" name="Immagin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2254" y="3834572"/>
            <a:ext cx="1387946" cy="1387946"/>
          </a:xfrm>
          <a:prstGeom prst="rect">
            <a:avLst/>
          </a:prstGeom>
        </p:spPr>
      </p:pic>
      <p:pic>
        <p:nvPicPr>
          <p:cNvPr id="13" name="Immagin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6939" y="3821907"/>
            <a:ext cx="1400611" cy="1400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488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Physical nature of the color</a:t>
            </a:r>
            <a:endParaRPr lang="en-US" dirty="0"/>
          </a:p>
        </p:txBody>
      </p:sp>
      <p:sp>
        <p:nvSpPr>
          <p:cNvPr id="3" name="Segnaposto testo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where do colors come from?</a:t>
            </a:r>
          </a:p>
          <a:p>
            <a:pPr lvl="1"/>
            <a:r>
              <a:rPr lang="en-US" b="1" dirty="0" smtClean="0"/>
              <a:t>white light </a:t>
            </a:r>
            <a:r>
              <a:rPr lang="en-US" dirty="0" smtClean="0"/>
              <a:t>decomposition (</a:t>
            </a:r>
            <a:r>
              <a:rPr lang="en-US" i="1" dirty="0" smtClean="0"/>
              <a:t>Isaac Newton</a:t>
            </a:r>
            <a:r>
              <a:rPr lang="en-US" dirty="0" smtClean="0"/>
              <a:t>, 1666)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385" y="1895475"/>
            <a:ext cx="7465368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740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Physical nature of the color</a:t>
            </a:r>
            <a:endParaRPr lang="en-US" dirty="0"/>
          </a:p>
        </p:txBody>
      </p:sp>
      <p:sp>
        <p:nvSpPr>
          <p:cNvPr id="3" name="Segnaposto testo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chromatic light is just a small portion of the </a:t>
            </a:r>
            <a:r>
              <a:rPr lang="en-US" b="1" dirty="0" smtClean="0"/>
              <a:t>electromagnetic spectrum</a:t>
            </a:r>
            <a:endParaRPr lang="en-US" b="1" dirty="0"/>
          </a:p>
        </p:txBody>
      </p:sp>
      <p:pic>
        <p:nvPicPr>
          <p:cNvPr id="11" name="Immagine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55" b="26827"/>
          <a:stretch/>
        </p:blipFill>
        <p:spPr>
          <a:xfrm>
            <a:off x="431206" y="1605517"/>
            <a:ext cx="8057806" cy="3090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523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Color perception</a:t>
            </a:r>
            <a:endParaRPr lang="en-US" dirty="0"/>
          </a:p>
        </p:txBody>
      </p:sp>
      <p:pic>
        <p:nvPicPr>
          <p:cNvPr id="5" name="Picture 2" descr="http://www.societyofrobots.com/images/programming_computer_vision_eye1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088" y="2453201"/>
            <a:ext cx="3724275" cy="2257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egnaposto testo 2"/>
          <p:cNvSpPr>
            <a:spLocks noGrp="1"/>
          </p:cNvSpPr>
          <p:nvPr>
            <p:ph type="body" sz="quarter" idx="10"/>
          </p:nvPr>
        </p:nvSpPr>
        <p:spPr>
          <a:xfrm>
            <a:off x="206644" y="774050"/>
            <a:ext cx="8658387" cy="1400740"/>
          </a:xfrm>
        </p:spPr>
        <p:txBody>
          <a:bodyPr/>
          <a:lstStyle/>
          <a:p>
            <a:r>
              <a:rPr lang="it-IT" dirty="0" err="1" smtClean="0"/>
              <a:t>humans</a:t>
            </a:r>
            <a:r>
              <a:rPr lang="it-IT" dirty="0" smtClean="0"/>
              <a:t> </a:t>
            </a:r>
            <a:r>
              <a:rPr lang="it-IT" dirty="0" err="1" smtClean="0"/>
              <a:t>see</a:t>
            </a:r>
            <a:r>
              <a:rPr lang="it-IT" dirty="0" smtClean="0"/>
              <a:t> colors </a:t>
            </a:r>
            <a:r>
              <a:rPr lang="it-IT" dirty="0" err="1" smtClean="0"/>
              <a:t>thanks</a:t>
            </a:r>
            <a:r>
              <a:rPr lang="it-IT" dirty="0" smtClean="0"/>
              <a:t> to </a:t>
            </a:r>
            <a:r>
              <a:rPr lang="it-IT" b="1" dirty="0" err="1" smtClean="0"/>
              <a:t>photoreceptors</a:t>
            </a:r>
            <a:r>
              <a:rPr lang="it-IT" b="1" dirty="0" smtClean="0"/>
              <a:t> </a:t>
            </a:r>
            <a:r>
              <a:rPr lang="it-IT" b="1" dirty="0" err="1" smtClean="0"/>
              <a:t>cells</a:t>
            </a:r>
            <a:r>
              <a:rPr lang="it-IT" b="1" dirty="0" smtClean="0"/>
              <a:t> </a:t>
            </a:r>
            <a:r>
              <a:rPr lang="it-IT" dirty="0" err="1" smtClean="0"/>
              <a:t>present</a:t>
            </a:r>
            <a:r>
              <a:rPr lang="it-IT" dirty="0" smtClean="0"/>
              <a:t> in the </a:t>
            </a:r>
            <a:r>
              <a:rPr lang="it-IT" b="1" dirty="0" smtClean="0"/>
              <a:t>retina</a:t>
            </a:r>
          </a:p>
          <a:p>
            <a:pPr lvl="1"/>
            <a:r>
              <a:rPr lang="it-IT" b="1" dirty="0" err="1" smtClean="0">
                <a:solidFill>
                  <a:srgbClr val="00A249"/>
                </a:solidFill>
              </a:rPr>
              <a:t>c</a:t>
            </a:r>
            <a:r>
              <a:rPr lang="it-IT" b="1" dirty="0" err="1" smtClean="0">
                <a:solidFill>
                  <a:srgbClr val="FF0000"/>
                </a:solidFill>
              </a:rPr>
              <a:t>o</a:t>
            </a:r>
            <a:r>
              <a:rPr lang="it-IT" b="1" dirty="0" err="1" smtClean="0">
                <a:solidFill>
                  <a:srgbClr val="3F8CD1"/>
                </a:solidFill>
              </a:rPr>
              <a:t>n</a:t>
            </a:r>
            <a:r>
              <a:rPr lang="it-IT" b="1" dirty="0" err="1">
                <a:solidFill>
                  <a:srgbClr val="00A249"/>
                </a:solidFill>
              </a:rPr>
              <a:t>e</a:t>
            </a:r>
            <a:r>
              <a:rPr lang="it-IT" b="1" dirty="0" err="1" smtClean="0">
                <a:solidFill>
                  <a:srgbClr val="FF0000"/>
                </a:solidFill>
              </a:rPr>
              <a:t>s</a:t>
            </a:r>
            <a:r>
              <a:rPr lang="it-IT" b="1" dirty="0" smtClean="0"/>
              <a:t> </a:t>
            </a:r>
            <a:r>
              <a:rPr lang="it-IT" dirty="0" smtClean="0"/>
              <a:t>(</a:t>
            </a:r>
            <a:r>
              <a:rPr lang="it-IT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~</a:t>
            </a:r>
            <a:r>
              <a:rPr lang="it-IT" dirty="0"/>
              <a:t>7 </a:t>
            </a:r>
            <a:r>
              <a:rPr lang="it-IT" dirty="0" err="1" smtClean="0"/>
              <a:t>millions</a:t>
            </a:r>
            <a:r>
              <a:rPr lang="it-IT" dirty="0" smtClean="0"/>
              <a:t>): sensitive to colors; </a:t>
            </a:r>
            <a:r>
              <a:rPr lang="it-IT" dirty="0" err="1" smtClean="0"/>
              <a:t>low</a:t>
            </a:r>
            <a:r>
              <a:rPr lang="it-IT" dirty="0" smtClean="0"/>
              <a:t> </a:t>
            </a:r>
            <a:r>
              <a:rPr lang="it-IT" dirty="0" err="1" smtClean="0"/>
              <a:t>overall</a:t>
            </a:r>
            <a:r>
              <a:rPr lang="it-IT" dirty="0" smtClean="0"/>
              <a:t> </a:t>
            </a:r>
            <a:r>
              <a:rPr lang="it-IT" dirty="0" err="1" smtClean="0"/>
              <a:t>sensitivity</a:t>
            </a:r>
            <a:endParaRPr lang="it-IT" dirty="0" smtClean="0"/>
          </a:p>
          <a:p>
            <a:pPr lvl="1"/>
            <a:r>
              <a:rPr lang="it-IT" b="1" dirty="0" err="1" smtClean="0"/>
              <a:t>rods</a:t>
            </a:r>
            <a:r>
              <a:rPr lang="it-IT" dirty="0" smtClean="0"/>
              <a:t> (</a:t>
            </a:r>
            <a:r>
              <a:rPr lang="it-IT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~</a:t>
            </a:r>
            <a:r>
              <a:rPr lang="it-IT" dirty="0" smtClean="0"/>
              <a:t>75-150 </a:t>
            </a:r>
            <a:r>
              <a:rPr lang="it-IT" dirty="0" err="1" smtClean="0"/>
              <a:t>millions</a:t>
            </a:r>
            <a:r>
              <a:rPr lang="it-IT" dirty="0" smtClean="0"/>
              <a:t>): </a:t>
            </a:r>
            <a:r>
              <a:rPr lang="it-IT" dirty="0" err="1" smtClean="0"/>
              <a:t>not</a:t>
            </a:r>
            <a:r>
              <a:rPr lang="it-IT" dirty="0" smtClean="0"/>
              <a:t> sensitive to colors; high </a:t>
            </a:r>
            <a:r>
              <a:rPr lang="it-IT" dirty="0" err="1" smtClean="0"/>
              <a:t>overall</a:t>
            </a:r>
            <a:r>
              <a:rPr lang="it-IT" dirty="0" smtClean="0"/>
              <a:t> </a:t>
            </a:r>
            <a:r>
              <a:rPr lang="it-IT" dirty="0" err="1" smtClean="0"/>
              <a:t>sensitivity</a:t>
            </a:r>
            <a:endParaRPr lang="it-IT" dirty="0"/>
          </a:p>
        </p:txBody>
      </p:sp>
      <p:pic>
        <p:nvPicPr>
          <p:cNvPr id="10" name="Immagine 9"/>
          <p:cNvPicPr>
            <a:picLocks noChangeAspect="1"/>
          </p:cNvPicPr>
          <p:nvPr/>
        </p:nvPicPr>
        <p:blipFill rotWithShape="1">
          <a:blip r:embed="rId3"/>
          <a:srcRect l="7102" t="14397" r="32678" b="7498"/>
          <a:stretch/>
        </p:blipFill>
        <p:spPr>
          <a:xfrm>
            <a:off x="4859290" y="2174790"/>
            <a:ext cx="3665585" cy="2971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85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Color perception</a:t>
            </a:r>
            <a:endParaRPr lang="en-US" dirty="0"/>
          </a:p>
        </p:txBody>
      </p:sp>
      <p:sp>
        <p:nvSpPr>
          <p:cNvPr id="6" name="Segnaposto testo 2"/>
          <p:cNvSpPr>
            <a:spLocks noGrp="1"/>
          </p:cNvSpPr>
          <p:nvPr>
            <p:ph type="body" sz="quarter" idx="10"/>
          </p:nvPr>
        </p:nvSpPr>
        <p:spPr>
          <a:xfrm>
            <a:off x="206644" y="774050"/>
            <a:ext cx="8658387" cy="1400740"/>
          </a:xfrm>
        </p:spPr>
        <p:txBody>
          <a:bodyPr/>
          <a:lstStyle/>
          <a:p>
            <a:r>
              <a:rPr lang="en-US" b="1" dirty="0" err="1"/>
              <a:t>p</a:t>
            </a:r>
            <a:r>
              <a:rPr lang="en-US" b="1" dirty="0" err="1" smtClean="0"/>
              <a:t>hotopic</a:t>
            </a:r>
            <a:r>
              <a:rPr lang="en-US" b="1" dirty="0" smtClean="0"/>
              <a:t> vision</a:t>
            </a:r>
          </a:p>
          <a:p>
            <a:pPr lvl="1"/>
            <a:r>
              <a:rPr lang="en-US" dirty="0"/>
              <a:t>each perceived color results from the activation of the </a:t>
            </a:r>
            <a:r>
              <a:rPr lang="en-US" dirty="0" smtClean="0"/>
              <a:t>cones belonging </a:t>
            </a:r>
            <a:r>
              <a:rPr lang="en-US" dirty="0"/>
              <a:t>to </a:t>
            </a:r>
            <a:r>
              <a:rPr lang="en-US" dirty="0" smtClean="0"/>
              <a:t>the different types</a:t>
            </a:r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4900" y="1750424"/>
            <a:ext cx="4774200" cy="350970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sellaDiTesto 3"/>
              <p:cNvSpPr txBox="1"/>
              <p:nvPr/>
            </p:nvSpPr>
            <p:spPr>
              <a:xfrm>
                <a:off x="5481637" y="2179552"/>
                <a:ext cx="51937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65%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CasellaDiTesto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1637" y="2179552"/>
                <a:ext cx="519373" cy="276999"/>
              </a:xfrm>
              <a:prstGeom prst="rect">
                <a:avLst/>
              </a:prstGeom>
              <a:blipFill rotWithShape="0">
                <a:blip r:embed="rId3"/>
                <a:stretch>
                  <a:fillRect l="-11765" r="-12941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sellaDiTesto 7"/>
              <p:cNvSpPr txBox="1"/>
              <p:nvPr/>
            </p:nvSpPr>
            <p:spPr>
              <a:xfrm>
                <a:off x="3624262" y="1910405"/>
                <a:ext cx="51937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33%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CasellaDiTesto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4262" y="1910405"/>
                <a:ext cx="519373" cy="276999"/>
              </a:xfrm>
              <a:prstGeom prst="rect">
                <a:avLst/>
              </a:prstGeom>
              <a:blipFill rotWithShape="0">
                <a:blip r:embed="rId4"/>
                <a:stretch>
                  <a:fillRect l="-11765" r="-11765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llaDiTesto 8"/>
              <p:cNvSpPr txBox="1"/>
              <p:nvPr/>
            </p:nvSpPr>
            <p:spPr>
              <a:xfrm>
                <a:off x="2586037" y="2048904"/>
                <a:ext cx="39113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CasellaDiTesto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6037" y="2048904"/>
                <a:ext cx="391133" cy="276999"/>
              </a:xfrm>
              <a:prstGeom prst="rect">
                <a:avLst/>
              </a:prstGeom>
              <a:blipFill rotWithShape="0">
                <a:blip r:embed="rId5"/>
                <a:stretch>
                  <a:fillRect l="-12500" r="-17188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ttangolo 6"/>
          <p:cNvSpPr/>
          <p:nvPr/>
        </p:nvSpPr>
        <p:spPr>
          <a:xfrm>
            <a:off x="6867525" y="2743200"/>
            <a:ext cx="2064181" cy="4191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+mj-lt"/>
              </a:rPr>
              <a:t>You do like this</a:t>
            </a:r>
            <a:endParaRPr lang="en-US" dirty="0">
              <a:latin typeface="+mj-lt"/>
            </a:endParaRPr>
          </a:p>
        </p:txBody>
      </p:sp>
      <p:sp>
        <p:nvSpPr>
          <p:cNvPr id="11" name="Rettangolo 10"/>
          <p:cNvSpPr/>
          <p:nvPr/>
        </p:nvSpPr>
        <p:spPr>
          <a:xfrm>
            <a:off x="6867525" y="3286125"/>
            <a:ext cx="2064181" cy="4191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FF0000"/>
                </a:solidFill>
                <a:latin typeface="+mj-lt"/>
              </a:rPr>
              <a:t>You do not like this</a:t>
            </a:r>
            <a:endParaRPr lang="en-US" b="1" dirty="0">
              <a:solidFill>
                <a:srgbClr val="FF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43971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/>
          <p:cNvSpPr>
            <a:spLocks noGrp="1"/>
          </p:cNvSpPr>
          <p:nvPr>
            <p:ph type="body" sz="quarter" idx="10"/>
          </p:nvPr>
        </p:nvSpPr>
        <p:spPr>
          <a:xfrm>
            <a:off x="206644" y="774050"/>
            <a:ext cx="4641581" cy="4448468"/>
          </a:xfrm>
        </p:spPr>
        <p:txBody>
          <a:bodyPr anchor="ctr" anchorCtr="0"/>
          <a:lstStyle/>
          <a:p>
            <a:r>
              <a:rPr lang="en-US" dirty="0" smtClean="0"/>
              <a:t>colors are seen as variable combinations of the so called </a:t>
            </a:r>
            <a:r>
              <a:rPr lang="en-US" b="1" dirty="0" smtClean="0"/>
              <a:t>primary colors of light</a:t>
            </a:r>
            <a:r>
              <a:rPr lang="en-US" dirty="0" smtClean="0"/>
              <a:t> </a:t>
            </a:r>
            <a:r>
              <a:rPr lang="en-US" b="1" dirty="0" smtClean="0">
                <a:solidFill>
                  <a:srgbClr val="FF0000"/>
                </a:solidFill>
              </a:rPr>
              <a:t>red </a:t>
            </a:r>
            <a:r>
              <a:rPr lang="en-US" dirty="0" smtClean="0"/>
              <a:t>(R), </a:t>
            </a:r>
            <a:r>
              <a:rPr lang="en-US" b="1" dirty="0" smtClean="0">
                <a:solidFill>
                  <a:srgbClr val="00FF00"/>
                </a:solidFill>
              </a:rPr>
              <a:t>green </a:t>
            </a:r>
            <a:r>
              <a:rPr lang="en-US" dirty="0" smtClean="0"/>
              <a:t>(G), and </a:t>
            </a:r>
            <a:r>
              <a:rPr lang="en-US" b="1" dirty="0" smtClean="0">
                <a:solidFill>
                  <a:srgbClr val="0000FF"/>
                </a:solidFill>
              </a:rPr>
              <a:t>blue </a:t>
            </a:r>
            <a:r>
              <a:rPr lang="en-US" dirty="0" smtClean="0"/>
              <a:t>(B)</a:t>
            </a:r>
          </a:p>
          <a:p>
            <a:pPr lvl="1"/>
            <a:r>
              <a:rPr lang="en-US" dirty="0"/>
              <a:t>mixing the primary colors, </a:t>
            </a:r>
            <a:r>
              <a:rPr lang="en-US" i="1" dirty="0"/>
              <a:t>most</a:t>
            </a:r>
            <a:r>
              <a:rPr lang="en-US" dirty="0"/>
              <a:t> of the visible </a:t>
            </a:r>
            <a:r>
              <a:rPr lang="en-US" dirty="0" smtClean="0"/>
              <a:t>colors of light </a:t>
            </a:r>
            <a:r>
              <a:rPr lang="en-US" dirty="0"/>
              <a:t>can </a:t>
            </a:r>
            <a:r>
              <a:rPr lang="en-US" dirty="0" smtClean="0"/>
              <a:t>be obtained</a:t>
            </a:r>
            <a:r>
              <a:rPr lang="en-US" dirty="0"/>
              <a:t>;</a:t>
            </a:r>
          </a:p>
          <a:p>
            <a:pPr lvl="1"/>
            <a:r>
              <a:rPr lang="en-US" dirty="0" smtClean="0"/>
              <a:t>in </a:t>
            </a:r>
            <a:r>
              <a:rPr lang="en-US" dirty="0"/>
              <a:t>particular, the </a:t>
            </a:r>
            <a:r>
              <a:rPr lang="en-US" b="1" dirty="0"/>
              <a:t>secondary </a:t>
            </a:r>
            <a:r>
              <a:rPr lang="en-US" b="1" dirty="0" smtClean="0"/>
              <a:t>colors </a:t>
            </a:r>
            <a:r>
              <a:rPr lang="en-US" b="1" dirty="0" smtClean="0">
                <a:solidFill>
                  <a:srgbClr val="01FFFF"/>
                </a:solidFill>
              </a:rPr>
              <a:t>cyan</a:t>
            </a:r>
            <a:r>
              <a:rPr lang="en-US" dirty="0" smtClean="0"/>
              <a:t> (C), </a:t>
            </a:r>
            <a:r>
              <a:rPr lang="en-US" b="1" dirty="0" smtClean="0">
                <a:solidFill>
                  <a:srgbClr val="FF00FE"/>
                </a:solidFill>
              </a:rPr>
              <a:t>magenta</a:t>
            </a:r>
            <a:r>
              <a:rPr lang="en-US" dirty="0" smtClean="0"/>
              <a:t> (M), and </a:t>
            </a:r>
            <a:r>
              <a:rPr lang="en-US" b="1" dirty="0" smtClean="0">
                <a:solidFill>
                  <a:srgbClr val="D1CC00"/>
                </a:solidFill>
              </a:rPr>
              <a:t>yellow</a:t>
            </a:r>
            <a:r>
              <a:rPr lang="en-US" dirty="0" smtClean="0">
                <a:solidFill>
                  <a:srgbClr val="D1CC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 smtClean="0"/>
              <a:t>(Y)</a:t>
            </a:r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Primary and secondary colors</a:t>
            </a:r>
            <a:endParaRPr lang="en-US" dirty="0"/>
          </a:p>
        </p:txBody>
      </p:sp>
      <p:pic>
        <p:nvPicPr>
          <p:cNvPr id="7" name="Picture 9" descr="[colour+systems+circles.jpg]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308" b="14445"/>
          <a:stretch/>
        </p:blipFill>
        <p:spPr bwMode="auto">
          <a:xfrm>
            <a:off x="5454614" y="1419225"/>
            <a:ext cx="3366437" cy="3238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4163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/>
          <p:cNvSpPr>
            <a:spLocks noGrp="1"/>
          </p:cNvSpPr>
          <p:nvPr>
            <p:ph type="body" sz="quarter" idx="10"/>
          </p:nvPr>
        </p:nvSpPr>
        <p:spPr>
          <a:xfrm>
            <a:off x="206644" y="774050"/>
            <a:ext cx="5689331" cy="4448468"/>
          </a:xfrm>
        </p:spPr>
        <p:txBody>
          <a:bodyPr anchor="ctr" anchorCtr="0"/>
          <a:lstStyle/>
          <a:p>
            <a:r>
              <a:rPr lang="en-US" b="1" dirty="0" smtClean="0"/>
              <a:t>additive</a:t>
            </a:r>
            <a:r>
              <a:rPr lang="en-US" dirty="0" smtClean="0"/>
              <a:t> </a:t>
            </a:r>
            <a:r>
              <a:rPr lang="en-US" dirty="0"/>
              <a:t>color mixture begins with the </a:t>
            </a:r>
            <a:r>
              <a:rPr lang="en-US" i="1" dirty="0"/>
              <a:t>absence of light </a:t>
            </a:r>
            <a:r>
              <a:rPr lang="en-US" dirty="0"/>
              <a:t>(</a:t>
            </a:r>
            <a:r>
              <a:rPr lang="en-US" b="1" dirty="0"/>
              <a:t>black</a:t>
            </a:r>
            <a:r>
              <a:rPr lang="en-US" dirty="0"/>
              <a:t>), and adds colors of light together to form new </a:t>
            </a:r>
            <a:r>
              <a:rPr lang="en-US" dirty="0" smtClean="0"/>
              <a:t>colors</a:t>
            </a:r>
          </a:p>
          <a:p>
            <a:pPr lvl="1"/>
            <a:r>
              <a:rPr lang="en-US" dirty="0" smtClean="0"/>
              <a:t>used </a:t>
            </a:r>
            <a:r>
              <a:rPr lang="en-US" dirty="0"/>
              <a:t>in theatrical lighting, and in computer monitors and TV </a:t>
            </a:r>
            <a:r>
              <a:rPr lang="en-US" dirty="0" smtClean="0"/>
              <a:t>screens (RGB is the most used color model)</a:t>
            </a:r>
          </a:p>
          <a:p>
            <a:pPr lvl="1"/>
            <a:endParaRPr lang="en-US" dirty="0" smtClean="0"/>
          </a:p>
          <a:p>
            <a:r>
              <a:rPr lang="en-US" b="1" dirty="0" smtClean="0"/>
              <a:t>subtractive</a:t>
            </a:r>
            <a:r>
              <a:rPr lang="en-US" dirty="0" smtClean="0"/>
              <a:t> </a:t>
            </a:r>
            <a:r>
              <a:rPr lang="en-US" dirty="0"/>
              <a:t>color mixture begins with the </a:t>
            </a:r>
            <a:r>
              <a:rPr lang="en-US" i="1" dirty="0"/>
              <a:t>presence of all colors </a:t>
            </a:r>
            <a:r>
              <a:rPr lang="en-US" dirty="0"/>
              <a:t>(white), and </a:t>
            </a:r>
            <a:r>
              <a:rPr lang="en-US" dirty="0" smtClean="0"/>
              <a:t>subtracts</a:t>
            </a:r>
            <a:r>
              <a:rPr lang="en-US" dirty="0"/>
              <a:t>, or absorbs, colors of light from the white light to form new </a:t>
            </a:r>
            <a:r>
              <a:rPr lang="en-US" dirty="0" smtClean="0"/>
              <a:t>colors </a:t>
            </a:r>
          </a:p>
          <a:p>
            <a:pPr lvl="1"/>
            <a:r>
              <a:rPr lang="en-US" dirty="0" smtClean="0"/>
              <a:t>used in printers (CMYK is the most used color model)</a:t>
            </a:r>
          </a:p>
          <a:p>
            <a:pPr lvl="1"/>
            <a:r>
              <a:rPr lang="en-US" dirty="0" smtClean="0"/>
              <a:t>C, M, Y are the so called </a:t>
            </a:r>
            <a:r>
              <a:rPr lang="en-US" b="1" dirty="0" smtClean="0"/>
              <a:t>primary colors of pigments</a:t>
            </a:r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Additive and subtractive colors</a:t>
            </a:r>
            <a:endParaRPr lang="en-US" dirty="0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9388" y="3178437"/>
            <a:ext cx="2071688" cy="2063301"/>
          </a:xfrm>
          <a:prstGeom prst="rect">
            <a:avLst/>
          </a:prstGeom>
          <a:ln>
            <a:noFill/>
          </a:ln>
        </p:spPr>
      </p:pic>
      <p:pic>
        <p:nvPicPr>
          <p:cNvPr id="5" name="Immagin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9388" y="940737"/>
            <a:ext cx="2071688" cy="2071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6908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each color is represented by its </a:t>
            </a:r>
            <a:r>
              <a:rPr lang="en-US" b="1" dirty="0" smtClean="0"/>
              <a:t>primary</a:t>
            </a:r>
            <a:r>
              <a:rPr lang="en-US" dirty="0" smtClean="0"/>
              <a:t> spectral components of R, G and B based on a </a:t>
            </a:r>
            <a:r>
              <a:rPr lang="en-US" b="1" dirty="0" smtClean="0"/>
              <a:t>Cartesian</a:t>
            </a:r>
            <a:r>
              <a:rPr lang="en-US" dirty="0" smtClean="0"/>
              <a:t> coordinate system</a:t>
            </a:r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RGB color model</a:t>
            </a:r>
            <a:endParaRPr lang="en-US" dirty="0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834" y="1755349"/>
            <a:ext cx="4045941" cy="3467169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8295" y="2571751"/>
            <a:ext cx="2331803" cy="2086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80237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ster">
  <a:themeElements>
    <a:clrScheme name="Personalizzato 2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0070C0"/>
      </a:hlink>
      <a:folHlink>
        <a:srgbClr val="85DFD0"/>
      </a:folHlink>
    </a:clrScheme>
    <a:fontScheme name="Equinozio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Equinozio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  <a:scene3d>
            <a:camera prst="orthographicFront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27541</TotalTime>
  <Words>690</Words>
  <Application>Microsoft Office PowerPoint</Application>
  <PresentationFormat>Presentazione su schermo (16:10)</PresentationFormat>
  <Paragraphs>89</Paragraphs>
  <Slides>17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8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17</vt:i4>
      </vt:variant>
    </vt:vector>
  </HeadingPairs>
  <TitlesOfParts>
    <vt:vector size="26" baseType="lpstr">
      <vt:lpstr>Calibri</vt:lpstr>
      <vt:lpstr>Calibri Light</vt:lpstr>
      <vt:lpstr>Cambria Math</vt:lpstr>
      <vt:lpstr>Constantia</vt:lpstr>
      <vt:lpstr>Symbol</vt:lpstr>
      <vt:lpstr>Trebuchet MS</vt:lpstr>
      <vt:lpstr>Wingdings</vt:lpstr>
      <vt:lpstr>Wingdings 2</vt:lpstr>
      <vt:lpstr>Master</vt:lpstr>
      <vt:lpstr>Presentazione standard di PowerPoint</vt:lpstr>
      <vt:lpstr>Color images</vt:lpstr>
      <vt:lpstr>Physical nature of the color</vt:lpstr>
      <vt:lpstr>Physical nature of the color</vt:lpstr>
      <vt:lpstr>Color perception</vt:lpstr>
      <vt:lpstr>Color perception</vt:lpstr>
      <vt:lpstr>Primary and secondary colors</vt:lpstr>
      <vt:lpstr>Additive and subtractive colors</vt:lpstr>
      <vt:lpstr>RGB color model</vt:lpstr>
      <vt:lpstr>RGB color model</vt:lpstr>
      <vt:lpstr>HSI color model</vt:lpstr>
      <vt:lpstr>HS* color model</vt:lpstr>
      <vt:lpstr>HS* processing example</vt:lpstr>
      <vt:lpstr>Color image processing: spatial filtering</vt:lpstr>
      <vt:lpstr>Color image processing: histogram equalization</vt:lpstr>
      <vt:lpstr>Pseudocolor image processing</vt:lpstr>
      <vt:lpstr>Pseudocolor image processing: heat maps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Alessandro</dc:creator>
  <cp:lastModifiedBy>Alessandro Bria</cp:lastModifiedBy>
  <cp:revision>2310</cp:revision>
  <cp:lastPrinted>2016-02-02T08:24:15Z</cp:lastPrinted>
  <dcterms:created xsi:type="dcterms:W3CDTF">2009-07-02T08:29:41Z</dcterms:created>
  <dcterms:modified xsi:type="dcterms:W3CDTF">2018-03-03T17:29:01Z</dcterms:modified>
</cp:coreProperties>
</file>